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vi"/>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vi" altLang="ko-KR" b="1">
                <a:solidFill>
                  <a:schemeClr val="tx1">
                    <a:lumMod val="50000"/>
                    <a:lumOff val="50000"/>
                  </a:schemeClr>
                </a:solidFill>
              </a:rPr>
              <a:t>Số 16</a:t>
            </a:r>
            <a:r xmlns:a="http://schemas.openxmlformats.org/drawingml/2006/main">
              <a:rPr lang="vi" altLang="en-US" b="1">
                <a:solidFill>
                  <a:schemeClr val="tx1">
                    <a:lumMod val="50000"/>
                    <a:lumOff val="50000"/>
                  </a:schemeClr>
                </a:solidFill>
              </a:rPr>
              <a:t> </a:t>
            </a:r>
            <a:r xmlns:a="http://schemas.openxmlformats.org/drawingml/2006/main">
              <a:rPr lang="vi" altLang="ko-KR" b="1">
                <a:solidFill>
                  <a:schemeClr val="tx1">
                    <a:lumMod val="50000"/>
                    <a:lumOff val="50000"/>
                  </a:schemeClr>
                </a:solidFill>
              </a:rPr>
              <a:t>Các</a:t>
            </a:r>
            <a:r xmlns:a="http://schemas.openxmlformats.org/drawingml/2006/main">
              <a:rPr lang="vi" altLang="en-US" b="1">
                <a:solidFill>
                  <a:schemeClr val="tx1">
                    <a:lumMod val="50000"/>
                    <a:lumOff val="50000"/>
                  </a:schemeClr>
                </a:solidFill>
              </a:rPr>
              <a:t> </a:t>
            </a:r>
            <a:r xmlns:a="http://schemas.openxmlformats.org/drawingml/2006/main">
              <a:rPr lang="vi" altLang="ko-KR" b="1">
                <a:solidFill>
                  <a:schemeClr val="tx1">
                    <a:lumMod val="50000"/>
                    <a:lumOff val="50000"/>
                  </a:schemeClr>
                </a:solidFill>
              </a:rPr>
              <a:t>Từ</a:t>
            </a:r>
            <a:r xmlns:a="http://schemas.openxmlformats.org/drawingml/2006/main">
              <a:rPr lang="vi" altLang="en-US" b="1">
                <a:solidFill>
                  <a:schemeClr val="tx1">
                    <a:lumMod val="50000"/>
                    <a:lumOff val="50000"/>
                  </a:schemeClr>
                </a:solidFill>
              </a:rPr>
              <a:t> </a:t>
            </a:r>
            <a:r xmlns:a="http://schemas.openxmlformats.org/drawingml/2006/main">
              <a:rPr lang="vi" altLang="ko-KR" b="1">
                <a:solidFill>
                  <a:schemeClr val="tx1">
                    <a:lumMod val="50000"/>
                    <a:lumOff val="50000"/>
                  </a:schemeClr>
                </a:solidFill>
              </a:rPr>
              <a:t>của</a:t>
            </a:r>
            <a:r xmlns:a="http://schemas.openxmlformats.org/drawingml/2006/main">
              <a:rPr lang="vi" altLang="en-US" b="1">
                <a:solidFill>
                  <a:schemeClr val="tx1">
                    <a:lumMod val="50000"/>
                    <a:lumOff val="50000"/>
                  </a:schemeClr>
                </a:solidFill>
              </a:rPr>
              <a:t> </a:t>
            </a:r>
            <a:r xmlns:a="http://schemas.openxmlformats.org/drawingml/2006/main">
              <a:rPr lang="vi" altLang="ko-KR" b="1">
                <a:solidFill>
                  <a:schemeClr val="tx1">
                    <a:lumMod val="50000"/>
                    <a:lumOff val="50000"/>
                  </a:schemeClr>
                </a:solidFill>
              </a:rPr>
              <a:t>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vi" altLang="ko-KR" sz="4000"/>
              <a:t>Chúa đã gọi Môsê</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vi" altLang="ko-KR" sz="4000">
                <a:solidFill>
                  <a:srgbClr val="FF0000"/>
                </a:solidFill>
              </a:rPr>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vi" altLang="ko-KR" sz="3200">
                <a:solidFill>
                  <a:schemeClr val="tx1">
                    <a:lumMod val="65000"/>
                    <a:lumOff val="35000"/>
                  </a:schemeClr>
                </a:solidFill>
              </a:rPr>
              <a:t>Khi Môi-se nghe tiếng Chúa, ông thấy gì?</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cây nho xinh đẹp</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mây và sấm sét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bụi cây đang cháy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biển bị chia cắt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vi" altLang="en-US" sz="2800">
                <a:solidFill>
                  <a:srgbClr val="FF0000"/>
                </a:solidFill>
              </a:rPr>
              <a:t>③ </a:t>
            </a:r>
            <a:r xmlns:a="http://schemas.openxmlformats.org/drawingml/2006/main">
              <a:rPr lang="vi" altLang="ko-KR" sz="2800">
                <a:solidFill>
                  <a:srgbClr val="FF0000"/>
                </a:solidFill>
              </a:rPr>
              <a:t>bụi cây đang cháy</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b="1">
                <a:solidFill>
                  <a:schemeClr val="tx1">
                    <a:lumMod val="50000"/>
                    <a:lumOff val="50000"/>
                  </a:schemeClr>
                </a:solidFill>
              </a:rPr>
              <a:t>Số 25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400"/>
              <a:t>Gideon và 300 người của ông</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hôm nay</a:t>
            </a:r>
            <a:r xmlns:a="http://schemas.openxmlformats.org/drawingml/2006/main">
              <a:rPr lang="vi" altLang="en-US" sz="4000">
                <a:solidFill>
                  <a:srgbClr val="FF0000"/>
                </a:solidFill>
              </a:rPr>
              <a:t> </a:t>
            </a:r>
            <a:r xmlns:a="http://schemas.openxmlformats.org/drawingml/2006/main">
              <a:rPr lang="vi" altLang="ko-KR" sz="4000">
                <a:solidFill>
                  <a:srgbClr val="FF0000"/>
                </a:solidFill>
              </a:rPr>
              <a:t>Từ</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t>Khi thiên sứ của Đức Giê-hô-va hiện ra với Ghê-đê-ôn thì ông nói: “Hỡi chiến binh dũng mãnh, Đức Giê-hô-va ở cùng ngươi”.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vi" altLang="ko-KR" sz="2800">
                <a:solidFill>
                  <a:schemeClr val="tx1">
                    <a:lumMod val="65000"/>
                    <a:lumOff val="35000"/>
                  </a:schemeClr>
                </a:solidFill>
              </a:rPr>
              <a:t>Ban giám khảo</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600">
                <a:solidFill>
                  <a:schemeClr val="tx1">
                    <a:lumMod val="65000"/>
                    <a:lumOff val="35000"/>
                  </a:schemeClr>
                </a:solidFill>
              </a:rPr>
              <a:t>Thiên sứ của Chúa hiện ra với Gideon và nói, “Hỡi chiến binh dũng mãnh, Đức Chúa Trời ở cùng ngươi.” Đức Chúa Trời ban cho ông sự bảo đảm bằng sương móc và lông cừu.</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Khi tin chắc rằng Đức Chúa Trời đã kêu gọi mình, ông đã phá hủy Ba-anh và bàn thờ mà dân Y-sơ-ra-ên thờ phượng.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Đức Chúa Trời bảo Gideon hãy chọn những chiến binh để đánh bại người Midianites. Theo chỉ dẫn của Chúa, chỉ có 300 người được chọn.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Chúa đã ban cho ông một kế hoạch tuyệt vời để tấn công họ. Chúa ban cho họ những chiếc kèn và những chiếc bình rỗng có ngọn đuốc bên trong.</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Vào ban đêm, Gideon và 300 người của ông thực hiện kế hoạch Chúa đã giao cho họ. Họ đã thắng cuộc chiến chống lại người Ma-đi-an.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3600">
                <a:solidFill>
                  <a:schemeClr val="tx1">
                    <a:lumMod val="65000"/>
                    <a:lumOff val="35000"/>
                  </a:schemeClr>
                </a:solidFill>
              </a:rPr>
              <a:t>Gideon và 300 người của ông đã giành chiến thắng trong cuộc chiến chống lại nhiều người Midianites chỉ nhờ tuân theo mệnh lệnh của Chúa.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vi" altLang="ko-KR" sz="3600">
                <a:solidFill>
                  <a:schemeClr val="tx1">
                    <a:lumMod val="65000"/>
                    <a:lumOff val="35000"/>
                  </a:schemeClr>
                </a:solidFill>
              </a:rPr>
              <a:t>Bí quyết để chiến thắng trong cuộc đời tôi là vâng lời Chúa.</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3200"/>
              <a:t>Chúa?</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rgbClr val="C00000"/>
                </a:solidFill>
              </a:rPr>
              <a:t>Chúa..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Ngài là Đức Chúa Trời Toàn Năng có thể đánh bại vô số lực lượng kẻ thù chỉ với 300 người.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Cái nào không được Gideon và 300 người của ông dùng để đánh bại kẻ thù?</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lọ</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thanh kiếm</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ngọn đuốc</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kèn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rgbClr val="FF0000"/>
                </a:solidFill>
              </a:rPr>
              <a:t>② </a:t>
            </a:r>
            <a:r xmlns:a="http://schemas.openxmlformats.org/drawingml/2006/main">
              <a:rPr lang="vi" altLang="ko-KR" sz="2800">
                <a:solidFill>
                  <a:srgbClr val="FF0000"/>
                </a:solidFill>
              </a:rPr>
              <a:t>thanh kiếm</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vi" altLang="ko-KR" sz="3600">
                <a:solidFill>
                  <a:schemeClr val="tx1">
                    <a:lumMod val="65000"/>
                    <a:lumOff val="35000"/>
                  </a:schemeClr>
                </a:solidFill>
              </a:rPr>
              <a:t>Khi Đức Giê-hô-va thấy ông lại gần để xem thì Đức Chúa Trời gọi ông</a:t>
            </a:r>
          </a:p>
          <a:p>
            <a:r xmlns:a="http://schemas.openxmlformats.org/drawingml/2006/main">
              <a:rPr lang="vi" altLang="ko-KR" sz="3600">
                <a:solidFill>
                  <a:schemeClr val="tx1">
                    <a:lumMod val="65000"/>
                    <a:lumOff val="35000"/>
                  </a:schemeClr>
                </a:solidFill>
              </a:rPr>
              <a:t>từ trong bụi cây,</a:t>
            </a:r>
          </a:p>
          <a:p>
            <a:r xmlns:a="http://schemas.openxmlformats.org/drawingml/2006/main">
              <a:rPr lang="vi" altLang="ko-KR" sz="3600">
                <a:solidFill>
                  <a:schemeClr val="tx1">
                    <a:lumMod val="65000"/>
                    <a:lumOff val="35000"/>
                  </a:schemeClr>
                </a:solidFill>
              </a:rPr>
              <a:t>"Moses! Moses!" Và Môi-se nói: “Có tôi đây.”</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vi" altLang="ko-KR" sz="2800">
                <a:solidFill>
                  <a:schemeClr val="tx1">
                    <a:lumMod val="65000"/>
                    <a:lumOff val="35000"/>
                  </a:schemeClr>
                </a:solidFill>
              </a:rPr>
              <a:t>Cuộc di cư</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hôm nay</a:t>
            </a:r>
            <a:r xmlns:a="http://schemas.openxmlformats.org/drawingml/2006/main">
              <a:rPr lang="vi" altLang="en-US" sz="4000">
                <a:solidFill>
                  <a:srgbClr val="FF0000"/>
                </a:solidFill>
              </a:rPr>
              <a:t> </a:t>
            </a:r>
            <a:r xmlns:a="http://schemas.openxmlformats.org/drawingml/2006/main">
              <a:rPr lang="vi" altLang="ko-KR" sz="4000">
                <a:solidFill>
                  <a:srgbClr val="FF0000"/>
                </a:solidFill>
              </a:rPr>
              <a:t>Từ</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t>Khi thiên sứ của Đức Giê-hô-va hiện ra với Ghê-đê-ôn thì ông nói: “Hỡi chiến binh dũng mãnh, Đức Giê-hô-va ở cùng ngươi”.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vi" altLang="ko-KR" sz="2800">
                <a:solidFill>
                  <a:schemeClr val="tx1">
                    <a:lumMod val="65000"/>
                    <a:lumOff val="35000"/>
                  </a:schemeClr>
                </a:solidFill>
              </a:rPr>
              <a:t>Ban giám khảo</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vi" altLang="ko-KR" b="1">
                <a:solidFill>
                  <a:schemeClr val="tx1">
                    <a:lumMod val="50000"/>
                    <a:lumOff val="50000"/>
                  </a:schemeClr>
                </a:solidFill>
              </a:rPr>
              <a:t>Số 26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vi" altLang="ko-KR" sz="4000"/>
              <a:t>Samson, một chiến binh mạnh mẽ.</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vi" altLang="ko-KR" sz="3600">
                <a:solidFill>
                  <a:schemeClr val="tx1">
                    <a:lumMod val="65000"/>
                    <a:lumOff val="35000"/>
                  </a:schemeClr>
                </a:solidFill>
              </a:rPr>
              <a:t>Người phụ nữ sinh được một bé trai và đặt tên là Sam-sôn. Nó lớn lên và CHÚA ban phước cho nó,</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vi" altLang="ko-KR" sz="2800">
                <a:solidFill>
                  <a:schemeClr val="tx1">
                    <a:lumMod val="65000"/>
                    <a:lumOff val="35000"/>
                  </a:schemeClr>
                </a:solidFill>
              </a:rPr>
              <a:t>Ban giám khảo</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vi" altLang="ko-KR" sz="2500">
                <a:solidFill>
                  <a:schemeClr val="tx1">
                    <a:lumMod val="65000"/>
                    <a:lumOff val="35000"/>
                  </a:schemeClr>
                </a:solidFill>
              </a:rPr>
              <a:t>Có một người lãnh đạo tên là Sam-sôn trong số những người lãnh đạo dân Y-sơ-ra-ên. Ông là một người được biệt riêng cho Đức Chúa Trời từ khi mới sinh ra.</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vi" altLang="ko-KR" sz="2400">
                <a:solidFill>
                  <a:schemeClr val="tx1">
                    <a:lumMod val="65000"/>
                    <a:lumOff val="35000"/>
                  </a:schemeClr>
                </a:solidFill>
              </a:rPr>
              <a:t>Samson là một chiến binh rất mạnh mẽ. Vì Sam-sôn mà người Phi-li-tin và các nước khác đã áp bức họ không thể áp bức dân Y-sơ-ra-ên</a:t>
            </a:r>
            <a:r xmlns:a="http://schemas.openxmlformats.org/drawingml/2006/main">
              <a:rPr lang="vi" altLang="en-US" sz="2400">
                <a:solidFill>
                  <a:schemeClr val="tx1">
                    <a:lumMod val="65000"/>
                    <a:lumOff val="35000"/>
                  </a:schemeClr>
                </a:solidFill>
              </a:rPr>
              <a:t> </a:t>
            </a:r>
            <a:r xmlns:a="http://schemas.openxmlformats.org/drawingml/2006/main">
              <a:rPr lang="vi" altLang="ko-KR" sz="2400">
                <a:solidFill>
                  <a:schemeClr val="tx1">
                    <a:lumMod val="65000"/>
                    <a:lumOff val="35000"/>
                  </a:schemeClr>
                </a:solidFill>
              </a:rPr>
              <a:t>nữa không.</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vi" altLang="ko-KR" sz="2400">
                <a:solidFill>
                  <a:schemeClr val="tx1">
                    <a:lumMod val="65000"/>
                    <a:lumOff val="35000"/>
                  </a:schemeClr>
                </a:solidFill>
              </a:rPr>
              <a:t>Sức mạnh của anh đến từ mái tóc. Tuy nhiên, tóc của anh đã bị cạo đi do bị lừa. Vì vậy, anh đã mất đi sức mạnh của mình.</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vi" altLang="ko-KR" sz="2500">
                <a:solidFill>
                  <a:schemeClr val="tx1">
                    <a:lumMod val="65000"/>
                    <a:lumOff val="35000"/>
                  </a:schemeClr>
                </a:solidFill>
              </a:rPr>
              <a:t>Sam-sôn bị giặc bắt và bị cười nhạo. Anh hối hận vì đã bị lừa vì kiêu ngạo.</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vi" altLang="ko-KR" sz="2500">
                <a:solidFill>
                  <a:schemeClr val="tx1">
                    <a:lumMod val="65000"/>
                    <a:lumOff val="35000"/>
                  </a:schemeClr>
                </a:solidFill>
              </a:rPr>
              <a:t>Cuối cùng Sam-sôn cầu xin Chúa thêm sức cho anh lần nữa. Chúa đã đáp lại lời cầu nguyện của anh và cuối cùng đã ban cho anh sức mạnh.</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vi" altLang="ko-KR" sz="4000">
                <a:solidFill>
                  <a:srgbClr val="FF0000"/>
                </a:solidFill>
              </a:rPr>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vi" altLang="ko-KR" sz="3200">
                <a:solidFill>
                  <a:schemeClr val="tx1">
                    <a:lumMod val="65000"/>
                    <a:lumOff val="35000"/>
                  </a:schemeClr>
                </a:solidFill>
              </a:rPr>
              <a:t>Sam-sôn là người được Chúa ban ân sủng đặc biệt và được kêu gọi.</a:t>
            </a:r>
            <a:r xmlns:a="http://schemas.openxmlformats.org/drawingml/2006/main">
              <a:rPr lang="vi"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vi" altLang="ko-KR" sz="3200">
                <a:solidFill>
                  <a:schemeClr val="tx1">
                    <a:lumMod val="65000"/>
                    <a:lumOff val="35000"/>
                  </a:schemeClr>
                </a:solidFill>
              </a:rPr>
              <a:t>Nhưng vì tính kiêu ngạo của mình,</a:t>
            </a:r>
          </a:p>
          <a:p>
            <a:pPr xmlns:a="http://schemas.openxmlformats.org/drawingml/2006/main" algn="ctr"/>
            <a:r xmlns:a="http://schemas.openxmlformats.org/drawingml/2006/main">
              <a:rPr lang="vi" altLang="ko-KR" sz="3200">
                <a:solidFill>
                  <a:schemeClr val="tx1">
                    <a:lumMod val="65000"/>
                    <a:lumOff val="35000"/>
                  </a:schemeClr>
                </a:solidFill>
              </a:rPr>
              <a:t>anh ấy đã mất tất cả chúng.</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vi" altLang="ko-KR" sz="3200">
                <a:solidFill>
                  <a:schemeClr val="tx1">
                    <a:lumMod val="65000"/>
                    <a:lumOff val="35000"/>
                  </a:schemeClr>
                </a:solidFill>
              </a:rPr>
              <a:t>Chúng ta cũng là con cái yêu dấu của Chúa đã nhận được ân sủng và sứ mạng của Chúa.</a:t>
            </a:r>
            <a:r xmlns:a="http://schemas.openxmlformats.org/drawingml/2006/main">
              <a:rPr lang="vi"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vi" altLang="ko-KR" sz="3200">
                <a:solidFill>
                  <a:schemeClr val="tx1">
                    <a:lumMod val="65000"/>
                    <a:lumOff val="35000"/>
                  </a:schemeClr>
                </a:solidFill>
              </a:rPr>
              <a:t>Vì vậy, chúng ta phải khiêm nhường trước Lời Chúa.</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vi" altLang="ko-KR" sz="3200"/>
              <a:t>Chúa?</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vi" altLang="ko-KR" sz="3600">
                <a:solidFill>
                  <a:srgbClr val="C00000"/>
                </a:solidFill>
              </a:rPr>
              <a:t>Chúa..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vi" altLang="ko-KR" sz="3600">
                <a:solidFill>
                  <a:schemeClr val="tx1">
                    <a:lumMod val="65000"/>
                    <a:lumOff val="35000"/>
                  </a:schemeClr>
                </a:solidFill>
              </a:rPr>
              <a:t>Thiên Chúa lắng nghe và đáp lại những lời cầu nguyện nghiêm túc và chân thật của chúng ta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b="1">
                <a:solidFill>
                  <a:schemeClr val="tx1">
                    <a:lumMod val="50000"/>
                    <a:lumOff val="50000"/>
                  </a:schemeClr>
                </a:solidFill>
              </a:rPr>
              <a:t>KHÔNG.</a:t>
            </a:r>
            <a:r xmlns:a="http://schemas.openxmlformats.org/drawingml/2006/main">
              <a:rPr lang="vi" altLang="en-US" b="1">
                <a:solidFill>
                  <a:schemeClr val="tx1">
                    <a:lumMod val="50000"/>
                    <a:lumOff val="50000"/>
                  </a:schemeClr>
                </a:solidFill>
              </a:rPr>
              <a:t> </a:t>
            </a:r>
            <a:r xmlns:a="http://schemas.openxmlformats.org/drawingml/2006/main">
              <a:rPr lang="vi" altLang="ko-KR" b="1">
                <a:solidFill>
                  <a:schemeClr val="tx1">
                    <a:lumMod val="50000"/>
                    <a:lumOff val="50000"/>
                  </a:schemeClr>
                </a:solidFill>
              </a:rPr>
              <a:t>17</a:t>
            </a:r>
            <a:r xmlns:a="http://schemas.openxmlformats.org/drawingml/2006/main">
              <a:rPr lang="vi" altLang="en-US" b="1">
                <a:solidFill>
                  <a:schemeClr val="tx1">
                    <a:lumMod val="50000"/>
                    <a:lumOff val="50000"/>
                  </a:schemeClr>
                </a:solidFill>
              </a:rPr>
              <a:t> </a:t>
            </a:r>
            <a:r xmlns:a="http://schemas.openxmlformats.org/drawingml/2006/main">
              <a:rPr lang="vi" altLang="ko-KR" b="1">
                <a:solidFill>
                  <a:schemeClr val="tx1">
                    <a:lumMod val="50000"/>
                    <a:lumOff val="50000"/>
                  </a:schemeClr>
                </a:solidFill>
              </a:rPr>
              <a:t>Các</a:t>
            </a:r>
            <a:r xmlns:a="http://schemas.openxmlformats.org/drawingml/2006/main">
              <a:rPr lang="vi" altLang="en-US" b="1">
                <a:solidFill>
                  <a:schemeClr val="tx1">
                    <a:lumMod val="50000"/>
                    <a:lumOff val="50000"/>
                  </a:schemeClr>
                </a:solidFill>
              </a:rPr>
              <a:t> </a:t>
            </a:r>
            <a:r xmlns:a="http://schemas.openxmlformats.org/drawingml/2006/main">
              <a:rPr lang="vi" altLang="ko-KR" b="1">
                <a:solidFill>
                  <a:schemeClr val="tx1">
                    <a:lumMod val="50000"/>
                    <a:lumOff val="50000"/>
                  </a:schemeClr>
                </a:solidFill>
              </a:rPr>
              <a:t>Từ</a:t>
            </a:r>
            <a:r xmlns:a="http://schemas.openxmlformats.org/drawingml/2006/main">
              <a:rPr lang="vi" altLang="en-US" b="1">
                <a:solidFill>
                  <a:schemeClr val="tx1">
                    <a:lumMod val="50000"/>
                    <a:lumOff val="50000"/>
                  </a:schemeClr>
                </a:solidFill>
              </a:rPr>
              <a:t> </a:t>
            </a:r>
            <a:r xmlns:a="http://schemas.openxmlformats.org/drawingml/2006/main">
              <a:rPr lang="vi" altLang="ko-KR" b="1">
                <a:solidFill>
                  <a:schemeClr val="tx1">
                    <a:lumMod val="50000"/>
                    <a:lumOff val="50000"/>
                  </a:schemeClr>
                </a:solidFill>
              </a:rPr>
              <a:t>của</a:t>
            </a:r>
            <a:r xmlns:a="http://schemas.openxmlformats.org/drawingml/2006/main">
              <a:rPr lang="vi" altLang="en-US" b="1">
                <a:solidFill>
                  <a:schemeClr val="tx1">
                    <a:lumMod val="50000"/>
                    <a:lumOff val="50000"/>
                  </a:schemeClr>
                </a:solidFill>
              </a:rPr>
              <a:t> </a:t>
            </a:r>
            <a:r xmlns:a="http://schemas.openxmlformats.org/drawingml/2006/main">
              <a:rPr lang="vi" altLang="ko-KR" b="1">
                <a:solidFill>
                  <a:schemeClr val="tx1">
                    <a:lumMod val="50000"/>
                    <a:lumOff val="50000"/>
                  </a:schemeClr>
                </a:solidFill>
              </a:rPr>
              <a:t>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400"/>
              <a:t>Mười tai họa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vi" altLang="ko-KR" sz="4000">
                <a:solidFill>
                  <a:srgbClr val="FF0000"/>
                </a:solidFill>
              </a:rPr>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vi" altLang="ko-KR" sz="3600">
                <a:solidFill>
                  <a:schemeClr val="tx1">
                    <a:lumMod val="65000"/>
                    <a:lumOff val="35000"/>
                  </a:schemeClr>
                </a:solidFill>
              </a:rPr>
              <a:t>Sức mạnh của Samson đến từ đâu?</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tóc</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cánh tay</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chân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mắt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vi" altLang="en-US" sz="2800">
                <a:solidFill>
                  <a:srgbClr val="FF0000"/>
                </a:solidFill>
              </a:rPr>
              <a:t>① </a:t>
            </a:r>
            <a:r xmlns:a="http://schemas.openxmlformats.org/drawingml/2006/main">
              <a:rPr lang="vi" altLang="ko-KR" sz="2800">
                <a:solidFill>
                  <a:srgbClr val="FF0000"/>
                </a:solidFill>
              </a:rPr>
              <a:t>tóc</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vi" altLang="ko-KR" sz="3600">
                <a:solidFill>
                  <a:schemeClr val="tx1">
                    <a:lumMod val="65000"/>
                    <a:lumOff val="35000"/>
                  </a:schemeClr>
                </a:solidFill>
              </a:rPr>
              <a:t>Người phụ nữ sinh được một bé trai và đặt tên là Sam-sôn. Nó lớn lên và CHÚA ban phước cho nó,</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vi" altLang="ko-KR" sz="2800">
                <a:solidFill>
                  <a:schemeClr val="tx1">
                    <a:lumMod val="65000"/>
                    <a:lumOff val="35000"/>
                  </a:schemeClr>
                </a:solidFill>
              </a:rPr>
              <a:t>Ban giám khảo</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b="1">
                <a:solidFill>
                  <a:schemeClr val="tx1">
                    <a:lumMod val="50000"/>
                    <a:lumOff val="50000"/>
                  </a:schemeClr>
                </a:solidFill>
              </a:rPr>
              <a:t>Số 27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3600"/>
              <a:t>Ruth, Một Người Phụ Nữ Có Tính Cách Cao Quý</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bg1">
                    <a:lumMod val="50000"/>
                  </a:schemeClr>
                </a:solidFill>
              </a:rPr>
              <a:t>Dân tộc của bạn sẽ là dân tộc của tôi và Thiên Chúa của bạn Thiên Chúa của tôi.</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vi" altLang="ko-KR" sz="2800">
                <a:solidFill>
                  <a:schemeClr val="tx1">
                    <a:lumMod val="65000"/>
                    <a:lumOff val="35000"/>
                  </a:schemeClr>
                </a:solidFill>
              </a:rPr>
              <a:t>Ru-tơ</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Là một phụ nữ Do Thái, Naomi có hai con trai lấy vợ là dân ngoại. Tuy nhiên, hai đứa con trai của bà đã chết. Thế là bà bị bỏ lại với hai cô con dâu góa bụa.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Naomi quyết định quay trở lại quê nhà ở Giu-đa. Bà bảo hai cô con dâu trở về nhà. Nhưng con dâu thứ hai không về quê mà theo mẹ chồng về Giu-đa sống.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Ru-tơ phải đi nhặt lúa thừa để về sống với Na-ô-mi vì nàng không có chồng quản lý gia đình.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Cô tình cờ nhặt được số thóc còn sót lại trên cánh đồng của Bô-ô. Boaz nghĩ rằng cô ấy là một phụ nữ cao quý và anh ấy đã kết hôn với Ruth.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400">
                <a:solidFill>
                  <a:schemeClr val="tx1">
                    <a:lumMod val="65000"/>
                    <a:lumOff val="35000"/>
                  </a:schemeClr>
                </a:solidFill>
              </a:rPr>
              <a:t>Bô-ô tiếp nhận Ru-tơ và Na-ô-mi làm gia đình và sống một cuộc đời hạnh phúc. Tương lai, Vua Đa-vít và Chúa Giê-su đều thuộc dòng dõi Bô-ô và Ru-tơ.</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3600">
                <a:solidFill>
                  <a:schemeClr val="tx1">
                    <a:lumMod val="65000"/>
                    <a:lumOff val="35000"/>
                  </a:schemeClr>
                </a:solidFill>
              </a:rPr>
              <a:t>Ru-tơ là một người ngoại đạo. Cô là một người phụ nữ tốt bụng, chân thành và phục vụ mẹ chồng rất tốt.</a:t>
            </a:r>
          </a:p>
          <a:p>
            <a:pPr xmlns:a="http://schemas.openxmlformats.org/drawingml/2006/main" algn="ctr"/>
            <a:r xmlns:a="http://schemas.openxmlformats.org/drawingml/2006/main">
              <a:rPr lang="vi" altLang="ko-KR" sz="3600">
                <a:solidFill>
                  <a:schemeClr val="tx1">
                    <a:lumMod val="65000"/>
                    <a:lumOff val="35000"/>
                  </a:schemeClr>
                </a:solidFill>
              </a:rPr>
              <a:t>Vì vậy, cô đã được ban phước.</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vi" altLang="ko-KR" sz="3600">
                <a:solidFill>
                  <a:schemeClr val="tx1">
                    <a:lumMod val="65000"/>
                    <a:lumOff val="35000"/>
                  </a:schemeClr>
                </a:solidFill>
              </a:rPr>
              <a:t>Chúng ta cũng phải giúp đỡ hàng xóm của mình</a:t>
            </a:r>
          </a:p>
          <a:p>
            <a:pPr xmlns:a="http://schemas.openxmlformats.org/drawingml/2006/main" algn="ctr"/>
            <a:r xmlns:a="http://schemas.openxmlformats.org/drawingml/2006/main">
              <a:rPr lang="vi" altLang="ko-KR" sz="3600">
                <a:solidFill>
                  <a:schemeClr val="tx1">
                    <a:lumMod val="65000"/>
                    <a:lumOff val="35000"/>
                  </a:schemeClr>
                </a:solidFill>
              </a:rPr>
              <a:t>và thờ phượng Chúa</a:t>
            </a:r>
          </a:p>
          <a:p>
            <a:pPr xmlns:a="http://schemas.openxmlformats.org/drawingml/2006/main" algn="ctr"/>
            <a:r xmlns:a="http://schemas.openxmlformats.org/drawingml/2006/main">
              <a:rPr lang="vi" altLang="ko-KR" sz="3600">
                <a:solidFill>
                  <a:schemeClr val="tx1">
                    <a:lumMod val="65000"/>
                    <a:lumOff val="35000"/>
                  </a:schemeClr>
                </a:solidFill>
              </a:rPr>
              <a:t>với trái tim nhân hậu và chân thành.</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vi" altLang="ko-KR" sz="3600">
                <a:solidFill>
                  <a:schemeClr val="tx1">
                    <a:lumMod val="65000"/>
                    <a:lumOff val="35000"/>
                  </a:schemeClr>
                </a:solidFill>
              </a:rPr>
              <a:t>Người Ai Cập sẽ biết ta là CHÚA khi ta giơ tay ra đánh Ai Cập và đem dân Y-sơ-ra-ên ra khỏi đó.</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vi" altLang="ko-KR" sz="2800">
                <a:solidFill>
                  <a:schemeClr val="tx1">
                    <a:lumMod val="65000"/>
                    <a:lumOff val="35000"/>
                  </a:schemeClr>
                </a:solidFill>
              </a:rPr>
              <a:t>Cuộc di cư</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3200"/>
              <a:t>Chúa?</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rgbClr val="C00000"/>
                </a:solidFill>
              </a:rPr>
              <a:t>Chúa..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Chúa không nhìn bề ngoài mà nhìn vào tấm lòng.</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Tại sao Naomi từ Mô-áp trở về Giu-đa?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vì cô ấy bị ốm..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vì chồng cô ấy đã chết..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vì hai đứa con trai của cô đã chết..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vì cô ấy muốn gặp gia đình mình..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rgbClr val="FF0000"/>
                </a:solidFill>
              </a:rPr>
              <a:t>③ </a:t>
            </a:r>
            <a:r xmlns:a="http://schemas.openxmlformats.org/drawingml/2006/main">
              <a:rPr lang="vi" altLang="ko-KR" sz="2800">
                <a:solidFill>
                  <a:srgbClr val="FF0000"/>
                </a:solidFill>
              </a:rPr>
              <a:t>vì hai đứa con trai của cô đã chết..</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bg1">
                    <a:lumMod val="50000"/>
                  </a:schemeClr>
                </a:solidFill>
              </a:rPr>
              <a:t>Dân tộc của bạn sẽ là dân tộc của tôi và Thiên Chúa của bạn Thiên Chúa của tôi.</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vi" altLang="ko-KR" sz="2800">
                <a:solidFill>
                  <a:schemeClr val="tx1">
                    <a:lumMod val="65000"/>
                    <a:lumOff val="35000"/>
                  </a:schemeClr>
                </a:solidFill>
              </a:rPr>
              <a:t>Ru-tơ</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b="1">
                <a:solidFill>
                  <a:schemeClr val="tx1">
                    <a:lumMod val="50000"/>
                    <a:lumOff val="50000"/>
                  </a:schemeClr>
                </a:solidFill>
              </a:rPr>
              <a:t>Số 28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400"/>
              <a:t>Lời cầu nguyện của Hannah</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Còn cậu bé Sa-mu-ên ngày càng lớn khôn và được đẹp lòng Đức Giê-hô-va và người ta.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vi" altLang="ko-KR" sz="2800">
                <a:solidFill>
                  <a:schemeClr val="tx1">
                    <a:lumMod val="65000"/>
                    <a:lumOff val="35000"/>
                  </a:schemeClr>
                </a:solidFill>
              </a:rPr>
              <a:t>1 Sa-mu-ên</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Hannah không có con trai. Vì vậy, cô rất buồn và đã cầu nguyện với Chúa. “Lạy Chúa, nếu Cha ban cho con một đứa con trai, con sẽ dâng nó cho Cha suốt cuộc đời.”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Đức Chúa Trời nhớ lời cầu nguyện của bà và ban cho An-ne một đứa con trai tên là Sa-mu-ên.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Hannah đã cho con trai mình thờ phượng Chúa trong đền thờ như cô đã cầu nguyện trước đây.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Samuel sống trong đền thờ để thờ phượng Thiên Chúa. Ông đã nhận được rất nhiều ân sủng từ con người và Thiên Chúa.</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400">
                <a:solidFill>
                  <a:schemeClr val="tx1">
                    <a:lumMod val="65000"/>
                    <a:lumOff val="35000"/>
                  </a:schemeClr>
                </a:solidFill>
              </a:rPr>
              <a:t>Cậu bé Samuel lớn lên khỏe mạnh và trở thành một cậu bé. Sau đó, ông trở thành một nhà tiên tri lắng nghe tiếng Chúa.</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Môi-se truyền lệnh của Đức Chúa Trời cho vua Ai Cập, Pha-ra-ôn. “Chúa phán thế này: Hãy để dân Ta đi để họ thờ lạy Ta.”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3200">
                <a:solidFill>
                  <a:schemeClr val="tx1">
                    <a:lumMod val="65000"/>
                    <a:lumOff val="35000"/>
                  </a:schemeClr>
                </a:solidFill>
              </a:rPr>
              <a:t>Chúa đã lắng nghe mọi lời cầu nguyện của Hannah, nhớ đến cô và đáp lại đầy đủ.</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vi" altLang="ko-KR" sz="3200">
                <a:solidFill>
                  <a:schemeClr val="tx1">
                    <a:lumMod val="65000"/>
                    <a:lumOff val="35000"/>
                  </a:schemeClr>
                </a:solidFill>
              </a:rPr>
              <a:t>Chúa đang lắng nghe mọi lời cầu nguyện của chúng ta.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vi" altLang="ko-KR" sz="3200">
                <a:solidFill>
                  <a:schemeClr val="tx1">
                    <a:lumMod val="65000"/>
                    <a:lumOff val="35000"/>
                  </a:schemeClr>
                </a:solidFill>
              </a:rPr>
              <a:t>Vì vậy, chúng ta phải cầu nguyện</a:t>
            </a:r>
          </a:p>
          <a:p>
            <a:pPr xmlns:a="http://schemas.openxmlformats.org/drawingml/2006/main" algn="ctr"/>
            <a:r xmlns:a="http://schemas.openxmlformats.org/drawingml/2006/main">
              <a:rPr lang="vi" altLang="ko-KR" sz="3200">
                <a:solidFill>
                  <a:schemeClr val="tx1">
                    <a:lumMod val="65000"/>
                    <a:lumOff val="35000"/>
                  </a:schemeClr>
                </a:solidFill>
              </a:rPr>
              <a:t>một cách nghiêm túc và trung thực.</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3200"/>
              <a:t>Chúa?</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rgbClr val="C00000"/>
                </a:solidFill>
              </a:rPr>
              <a:t>Chúa..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Chúa đã lắng nghe lời cầu nguyện của chúng tôi và trả lời một cách thành tín.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hôm nay</a:t>
            </a:r>
            <a:r xmlns:a="http://schemas.openxmlformats.org/drawingml/2006/main">
              <a:rPr lang="vi" altLang="en-US" sz="4000">
                <a:solidFill>
                  <a:srgbClr val="FF0000"/>
                </a:solidFill>
              </a:rPr>
              <a:t> </a:t>
            </a:r>
            <a:r xmlns:a="http://schemas.openxmlformats.org/drawingml/2006/main">
              <a:rPr lang="vi" altLang="ko-KR" sz="4000">
                <a:solidFill>
                  <a:srgbClr val="FF0000"/>
                </a:solidFill>
              </a:rPr>
              <a:t>Đố</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Tại sao Hạnh lại buồn thế?</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vì đau bụng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vì không có tiền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vì không có con trai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vì cô ấy xấu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rgbClr val="FF0000"/>
                </a:solidFill>
              </a:rPr>
              <a:t>③ </a:t>
            </a:r>
            <a:r xmlns:a="http://schemas.openxmlformats.org/drawingml/2006/main">
              <a:rPr lang="vi" altLang="ko-KR" sz="2800">
                <a:solidFill>
                  <a:srgbClr val="FF0000"/>
                </a:solidFill>
              </a:rPr>
              <a:t>vì không có con trai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Còn cậu bé Sa-mu-ên ngày càng lớn khôn và được đẹp lòng Đức Giê-hô-va và người ta.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vi" altLang="ko-KR" sz="2800">
                <a:solidFill>
                  <a:schemeClr val="tx1">
                    <a:lumMod val="65000"/>
                    <a:lumOff val="35000"/>
                  </a:schemeClr>
                </a:solidFill>
              </a:rPr>
              <a:t>1 Sa-mu-ên</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b="1">
                <a:solidFill>
                  <a:schemeClr val="tx1">
                    <a:lumMod val="50000"/>
                    <a:lumOff val="50000"/>
                  </a:schemeClr>
                </a:solidFill>
              </a:rPr>
              <a:t>KHÔNG.</a:t>
            </a:r>
            <a:r xmlns:a="http://schemas.openxmlformats.org/drawingml/2006/main">
              <a:rPr lang="vi" altLang="en-US" b="1">
                <a:solidFill>
                  <a:schemeClr val="tx1">
                    <a:lumMod val="50000"/>
                    <a:lumOff val="50000"/>
                  </a:schemeClr>
                </a:solidFill>
              </a:rPr>
              <a:t> </a:t>
            </a:r>
            <a:r xmlns:a="http://schemas.openxmlformats.org/drawingml/2006/main">
              <a:rPr lang="vi" altLang="ko-KR" b="1">
                <a:solidFill>
                  <a:schemeClr val="tx1">
                    <a:lumMod val="50000"/>
                    <a:lumOff val="50000"/>
                  </a:schemeClr>
                </a:solidFill>
              </a:rPr>
              <a:t>29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400"/>
              <a:t>Vua Saul, vị vua đầu tiên của Israel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Đức Giê-hô-va đáp: “Hãy nghe lời họ và ban cho họ một vua.” Bấy giờ Sa-mu-ên nói với người Y-sơ-ra-ên: “Mọi người hãy trở về thành của mình.”</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vi" altLang="ko-KR" sz="2800">
                <a:solidFill>
                  <a:schemeClr val="tx1">
                    <a:lumMod val="65000"/>
                    <a:lumOff val="35000"/>
                  </a:schemeClr>
                </a:solidFill>
              </a:rPr>
              <a:t>1 Sa-mu-ên</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“Chúng ta cần một vị vua!” Người Israel xin ban cho Samuel một vị vua cho họ.</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“Ta sẽ ban cho chúng một vị vua như chúng đã cầu xin.” Đức Chúa Trời trả lời Sa-mu-ên.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Đức Chúa Trời sai Sau-lơ đến với Sa-mu-ên. Đức Chúa Trời cho Sa-mu-ên đổ dầu lên đầu ông để làm vua Y-sơ-ra-ên.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“Đây là thủ lĩnh của chúng tôi, Saul.” Sa-mu-ên cho dân Y-sơ-ra-ên biết rằng Đức Chúa Trời bổ nhiệm Sau-lơ làm người lãnh đạo Y-sơ-ra-ên.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"Không đời nào! Ai là chúa? Ta là một vị thần“ Pharaoh từ chối rất mạnh mẽ.</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400">
                <a:solidFill>
                  <a:schemeClr val="tx1">
                    <a:lumMod val="65000"/>
                    <a:lumOff val="35000"/>
                  </a:schemeClr>
                </a:solidFill>
              </a:rPr>
              <a:t>Lúc đầu, Sau-lơ đã lãnh đạo dân Y-sơ-ra-ên rất tốt bằng cách trung thành vâng theo ý muốn của Đức Chúa Trời. Tuy nhiên, ông đã trở thành một vị vua tồi, phản bội ý Chúa vì sự kiêu ngạo và kiêu ngạo của mình.</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3600">
                <a:solidFill>
                  <a:schemeClr val="tx1">
                    <a:lumMod val="65000"/>
                    <a:lumOff val="35000"/>
                  </a:schemeClr>
                </a:solidFill>
              </a:rPr>
              <a:t>Lúc đầu Sau-lơ rất khiêm tốn.</a:t>
            </a:r>
          </a:p>
          <a:p>
            <a:pPr xmlns:a="http://schemas.openxmlformats.org/drawingml/2006/main" algn="ctr"/>
            <a:r xmlns:a="http://schemas.openxmlformats.org/drawingml/2006/main">
              <a:rPr lang="vi" altLang="ko-KR" sz="3600">
                <a:solidFill>
                  <a:schemeClr val="tx1">
                    <a:lumMod val="65000"/>
                    <a:lumOff val="35000"/>
                  </a:schemeClr>
                </a:solidFill>
              </a:rPr>
              <a:t>Tuy nhiên, sau khi trở thành vua,</a:t>
            </a:r>
          </a:p>
          <a:p>
            <a:pPr xmlns:a="http://schemas.openxmlformats.org/drawingml/2006/main" algn="ctr"/>
            <a:r xmlns:a="http://schemas.openxmlformats.org/drawingml/2006/main">
              <a:rPr lang="vi" altLang="ko-KR" sz="3600">
                <a:solidFill>
                  <a:schemeClr val="tx1">
                    <a:lumMod val="65000"/>
                    <a:lumOff val="35000"/>
                  </a:schemeClr>
                </a:solidFill>
              </a:rPr>
              <a:t>ông không còn tuân theo ý muốn của Chúa nữa.</a:t>
            </a:r>
          </a:p>
          <a:p>
            <a:pPr xmlns:a="http://schemas.openxmlformats.org/drawingml/2006/main" algn="ctr"/>
            <a:r xmlns:a="http://schemas.openxmlformats.org/drawingml/2006/main">
              <a:rPr lang="vi" altLang="ko-KR" sz="3600">
                <a:solidFill>
                  <a:schemeClr val="tx1">
                    <a:lumMod val="65000"/>
                    <a:lumOff val="35000"/>
                  </a:schemeClr>
                </a:solidFill>
              </a:rPr>
              <a:t>Anh ta trở nên kiêu ngạo và tham lam.</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vi" altLang="ko-KR" sz="3600">
                <a:solidFill>
                  <a:schemeClr val="tx1">
                    <a:lumMod val="65000"/>
                    <a:lumOff val="35000"/>
                  </a:schemeClr>
                </a:solidFill>
              </a:rPr>
              <a:t>Bạn phải liên tục khiêm nhường khi Chúa Cha nâng bạn lên.</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3200"/>
              <a:t>Chúa?</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rgbClr val="C00000"/>
                </a:solidFill>
              </a:rPr>
              <a:t>Chúa..</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Chúa yêu người khiêm tốn,</a:t>
            </a:r>
          </a:p>
          <a:p>
            <a:r xmlns:a="http://schemas.openxmlformats.org/drawingml/2006/main">
              <a:rPr lang="vi" altLang="ko-KR" sz="3600">
                <a:solidFill>
                  <a:schemeClr val="tx1">
                    <a:lumMod val="65000"/>
                    <a:lumOff val="35000"/>
                  </a:schemeClr>
                </a:solidFill>
              </a:rPr>
              <a:t>nhưng khước từ kẻ kiêu ngạo.</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Dân Y-sơ-ra-ên đã hỏi Sa-mu-ên điều gì?</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thức ăn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vua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Lời Chúa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nhà</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rgbClr val="FF0000"/>
                </a:solidFill>
              </a:rPr>
              <a:t>② </a:t>
            </a:r>
            <a:r xmlns:a="http://schemas.openxmlformats.org/drawingml/2006/main">
              <a:rPr lang="vi" altLang="ko-KR" sz="2800">
                <a:solidFill>
                  <a:srgbClr val="FF0000"/>
                </a:solidFill>
              </a:rPr>
              <a:t>vua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Đức Giê-hô-va đáp: “Hãy nghe lời họ và ban cho họ một vua.” Bấy giờ Sa-mu-ên nói với người Y-sơ-ra-ên: “Mọi người hãy trở về thành của mình.”</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vi" altLang="ko-KR" sz="2800">
                <a:solidFill>
                  <a:schemeClr val="tx1">
                    <a:lumMod val="65000"/>
                    <a:lumOff val="35000"/>
                  </a:schemeClr>
                </a:solidFill>
              </a:rPr>
              <a:t>1 Sa-mu-ên</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b="1">
                <a:solidFill>
                  <a:schemeClr val="tx1">
                    <a:lumMod val="50000"/>
                    <a:lumOff val="50000"/>
                  </a:schemeClr>
                </a:solidFill>
              </a:rPr>
              <a:t>KHÔNG.</a:t>
            </a:r>
            <a:r xmlns:a="http://schemas.openxmlformats.org/drawingml/2006/main">
              <a:rPr lang="vi" altLang="en-US" b="1">
                <a:solidFill>
                  <a:schemeClr val="tx1">
                    <a:lumMod val="50000"/>
                    <a:lumOff val="50000"/>
                  </a:schemeClr>
                </a:solidFill>
              </a:rPr>
              <a:t> </a:t>
            </a:r>
            <a:r xmlns:a="http://schemas.openxmlformats.org/drawingml/2006/main">
              <a:rPr lang="vi" altLang="ko-KR" b="1">
                <a:solidFill>
                  <a:schemeClr val="tx1">
                    <a:lumMod val="50000"/>
                    <a:lumOff val="50000"/>
                  </a:schemeClr>
                </a:solidFill>
              </a:rPr>
              <a:t>30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t>Cậu bé David Ai đã giết Goliath</a:t>
            </a:r>
            <a:r xmlns:a="http://schemas.openxmlformats.org/drawingml/2006/main">
              <a:rPr lang="vi"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Đa-vít nói với người Phi-li-tin: “Ngươi dùng gươm, giáo và lao mà đến đánh ta, còn ta nhân danh Giê-hô-va vạn quân, Đức Chúa Trời của đạo quân Y-sơ-ra-ên, mà ngươi đã thách thức.</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vi" altLang="ko-KR" sz="2800">
                <a:solidFill>
                  <a:schemeClr val="tx1">
                    <a:lumMod val="65000"/>
                    <a:lumOff val="35000"/>
                  </a:schemeClr>
                </a:solidFill>
              </a:rPr>
              <a:t>1 Sa-mu-ên</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500">
                <a:solidFill>
                  <a:schemeClr val="tx1">
                    <a:lumMod val="65000"/>
                    <a:lumOff val="35000"/>
                  </a:schemeClr>
                </a:solidFill>
              </a:rPr>
              <a:t>Có một người lính khổng lồ tên là Goliath trong trại Philistine. Anh ta xúc phạm danh Chúa bằng cách bắt đầu đánh nhau.</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400">
                <a:solidFill>
                  <a:schemeClr val="tx1">
                    <a:lumMod val="65000"/>
                    <a:lumOff val="35000"/>
                  </a:schemeClr>
                </a:solidFill>
              </a:rPr>
              <a:t>Không ai dám chống lại anh ta vì sợ anh ta.</a:t>
            </a:r>
          </a:p>
          <a:p>
            <a:r xmlns:a="http://schemas.openxmlformats.org/drawingml/2006/main">
              <a:rPr lang="vi" altLang="ko-KR" sz="2400">
                <a:solidFill>
                  <a:schemeClr val="tx1">
                    <a:lumMod val="65000"/>
                    <a:lumOff val="35000"/>
                  </a:schemeClr>
                </a:solidFill>
              </a:rPr>
              <a:t>Khi ấy, cậu bé Đa-vít nói với vua Sau-lơ: “Tôi sẽ đi đánh hắn.”</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'Tôi có thể đánh bại hắn nếu Chúa ở bên tôi.'</a:t>
            </a:r>
          </a:p>
          <a:p>
            <a:r xmlns:a="http://schemas.openxmlformats.org/drawingml/2006/main">
              <a:rPr lang="vi" altLang="ko-KR" sz="2800">
                <a:solidFill>
                  <a:schemeClr val="tx1">
                    <a:lumMod val="65000"/>
                    <a:lumOff val="35000"/>
                  </a:schemeClr>
                </a:solidFill>
              </a:rPr>
              <a:t>Đa-vít đến gần Gô-li-át với năm viên đá nhẵn.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Môi-se cầu nguyện với Chúa. “Lạy Chúa, xin hãy cho con biết từ giờ trở đi Ngài sẽ làm gì.”</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500">
                <a:solidFill>
                  <a:schemeClr val="tx1">
                    <a:lumMod val="65000"/>
                    <a:lumOff val="35000"/>
                  </a:schemeClr>
                </a:solidFill>
              </a:rPr>
              <a:t>Đa-vít nói với Gô-li-át, kẻ cầm gươm và giáo tấn công ông. “Ta nhân danh Giê-hô-va Đức Chúa Trời mà chiến đấu chống lại ngươi!”</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600">
                <a:solidFill>
                  <a:schemeClr val="tx1">
                    <a:lumMod val="65000"/>
                    <a:lumOff val="35000"/>
                  </a:schemeClr>
                </a:solidFill>
              </a:rPr>
              <a:t>Đa-vít ném một hòn đá trúng trán Gô-li-át.</a:t>
            </a:r>
          </a:p>
          <a:p>
            <a:r xmlns:a="http://schemas.openxmlformats.org/drawingml/2006/main">
              <a:rPr lang="vi" altLang="ko-KR" sz="2600">
                <a:solidFill>
                  <a:schemeClr val="tx1">
                    <a:lumMod val="65000"/>
                    <a:lumOff val="35000"/>
                  </a:schemeClr>
                </a:solidFill>
              </a:rPr>
              <a:t>Đa-vít đã chiến thắng trận chiến này nhờ sự giúp đỡ của Chúa.</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3200">
                <a:solidFill>
                  <a:schemeClr val="tx1">
                    <a:lumMod val="65000"/>
                    <a:lumOff val="35000"/>
                  </a:schemeClr>
                </a:solidFill>
              </a:rPr>
              <a:t>Lính Israel sợ hãi</a:t>
            </a:r>
            <a:r xmlns:a="http://schemas.openxmlformats.org/drawingml/2006/main">
              <a:rPr lang="vi" altLang="en-US" sz="3200">
                <a:solidFill>
                  <a:schemeClr val="tx1">
                    <a:lumMod val="65000"/>
                    <a:lumOff val="35000"/>
                  </a:schemeClr>
                </a:solidFill>
              </a:rPr>
              <a:t> </a:t>
            </a:r>
            <a:r xmlns:a="http://schemas.openxmlformats.org/drawingml/2006/main">
              <a:rPr lang="vi" altLang="ko-KR" sz="3200">
                <a:solidFill>
                  <a:schemeClr val="tx1">
                    <a:lumMod val="65000"/>
                    <a:lumOff val="35000"/>
                  </a:schemeClr>
                </a:solidFill>
              </a:rPr>
              <a:t>của gã khổng lồ Goliath. Họ sợ anh ấy.</a:t>
            </a:r>
          </a:p>
          <a:p>
            <a:pPr xmlns:a="http://schemas.openxmlformats.org/drawingml/2006/main" algn="ctr"/>
            <a:r xmlns:a="http://schemas.openxmlformats.org/drawingml/2006/main">
              <a:rPr lang="vi" altLang="ko-KR" sz="3200">
                <a:solidFill>
                  <a:schemeClr val="tx1">
                    <a:lumMod val="65000"/>
                    <a:lumOff val="35000"/>
                  </a:schemeClr>
                </a:solidFill>
              </a:rPr>
              <a:t>Tuy nhiên, David, người tin vào sự bảo vệ của Chúa, đã dũng cảm chiến đấu chống lại hắn và đánh bại hắn.</a:t>
            </a:r>
          </a:p>
          <a:p>
            <a:pPr xmlns:a="http://schemas.openxmlformats.org/drawingml/2006/main" algn="ctr"/>
            <a:r xmlns:a="http://schemas.openxmlformats.org/drawingml/2006/main">
              <a:rPr lang="vi" altLang="ko-KR" sz="3200">
                <a:solidFill>
                  <a:schemeClr val="tx1">
                    <a:lumMod val="65000"/>
                    <a:lumOff val="35000"/>
                  </a:schemeClr>
                </a:solidFill>
              </a:rPr>
              <a:t>Chúng ta nên tin rằng Chúa luôn bảo vệ chúng ta. Chúng ta có thể can đảm nhờ niềm tin rằng Chúa sẽ bảo vệ chúng ta trong mọi hoàn cảnh.</a:t>
            </a:r>
          </a:p>
          <a:p>
            <a:pPr xmlns:a="http://schemas.openxmlformats.org/drawingml/2006/main" algn="ctr"/>
            <a:r xmlns:a="http://schemas.openxmlformats.org/drawingml/2006/main">
              <a:rPr lang="vi" altLang="ko-KR" sz="3200">
                <a:solidFill>
                  <a:schemeClr val="tx1">
                    <a:lumMod val="65000"/>
                    <a:lumOff val="35000"/>
                  </a:schemeClr>
                </a:solidFill>
              </a:rPr>
              <a:t>Lòng can đảm đến từ niềm tin vào Thiên Chúa có thể vượt qua mọi nỗi sợ hãi.</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3200"/>
              <a:t>Chúa?</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rgbClr val="C00000"/>
                </a:solidFill>
              </a:rPr>
              <a:t>Chúa..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Chúa ban chiến thắng cho những ai chiến đấu cho Ngài.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David đã ném cái gì vào Goliath?</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thanh kiếm</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giáo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đá</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lá chắn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rgbClr val="FF0000"/>
                </a:solidFill>
              </a:rPr>
              <a:t>③ </a:t>
            </a:r>
            <a:r xmlns:a="http://schemas.openxmlformats.org/drawingml/2006/main">
              <a:rPr lang="vi" altLang="ko-KR" sz="2800">
                <a:solidFill>
                  <a:srgbClr val="FF0000"/>
                </a:solidFill>
              </a:rPr>
              <a:t>đá</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Đa-vít nói với người Phi-li-tin: “Ngươi dùng gươm, giáo và lao mà đến đánh ta, còn ta nhân danh Giê-hô-va vạn quân, Đức Chúa Trời của đạo quân Y-sơ-ra-ên, mà ngươi đã thách thức.</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vi" altLang="ko-KR" sz="2800">
                <a:solidFill>
                  <a:schemeClr val="tx1">
                    <a:lumMod val="65000"/>
                    <a:lumOff val="35000"/>
                  </a:schemeClr>
                </a:solidFill>
              </a:rPr>
              <a:t>1 Sa-mu-ên</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700">
                <a:solidFill>
                  <a:schemeClr val="tx1">
                    <a:lumMod val="65000"/>
                    <a:lumOff val="35000"/>
                  </a:schemeClr>
                </a:solidFill>
              </a:rPr>
              <a:t>Đức Chúa Trời giáng mười tai họa xuống khắp đất Ai Cập. Người dân Ai Cập và Pharaoh đã biết ai là Thiên Chúa thực sự.</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“Môi-se, hãy ra khỏi Ai Cập cùng với toàn thể dân Y-sơ-ra-ên của anh ngay bây giờ.” Pharaoh không có lựa chọn nào khác ngoài việc để họ đi.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3600">
                <a:solidFill>
                  <a:schemeClr val="tx1">
                    <a:lumMod val="65000"/>
                    <a:lumOff val="35000"/>
                  </a:schemeClr>
                </a:solidFill>
              </a:rPr>
              <a:t>Pha-ra-ôn nghĩ rằng ông là người mạnh mẽ nhất khi phớt lờ Chúa.</a:t>
            </a:r>
            <a:r xmlns:a="http://schemas.openxmlformats.org/drawingml/2006/main">
              <a:rPr lang="vi"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vi" altLang="ko-KR" sz="3600">
                <a:solidFill>
                  <a:schemeClr val="tx1">
                    <a:lumMod val="65000"/>
                    <a:lumOff val="35000"/>
                  </a:schemeClr>
                </a:solidFill>
              </a:rPr>
              <a:t>Vì vậy, anh đã phải hứng chịu những tai họa lớn.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vi" altLang="ko-KR" sz="3600">
                <a:solidFill>
                  <a:schemeClr val="tx1">
                    <a:lumMod val="65000"/>
                    <a:lumOff val="35000"/>
                  </a:schemeClr>
                </a:solidFill>
              </a:rPr>
              <a:t>Chúng ta phải thú nhận rằng Thiên Chúa là Đấng Toàn Năng chứ không phải chúng ta.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vi" altLang="ko-KR" sz="3600">
                <a:solidFill>
                  <a:schemeClr val="tx1">
                    <a:lumMod val="65000"/>
                    <a:lumOff val="35000"/>
                  </a:schemeClr>
                </a:solidFill>
              </a:rPr>
              <a:t>Khi Đức Giê-hô-va thấy ông lại gần để xem thì Đức Chúa Trời gọi ông</a:t>
            </a:r>
          </a:p>
          <a:p>
            <a:r xmlns:a="http://schemas.openxmlformats.org/drawingml/2006/main">
              <a:rPr lang="vi" altLang="ko-KR" sz="3600">
                <a:solidFill>
                  <a:schemeClr val="tx1">
                    <a:lumMod val="65000"/>
                    <a:lumOff val="35000"/>
                  </a:schemeClr>
                </a:solidFill>
              </a:rPr>
              <a:t>từ trong bụi cây,</a:t>
            </a:r>
          </a:p>
          <a:p>
            <a:r xmlns:a="http://schemas.openxmlformats.org/drawingml/2006/main">
              <a:rPr lang="vi" altLang="ko-KR" sz="3600">
                <a:solidFill>
                  <a:schemeClr val="tx1">
                    <a:lumMod val="65000"/>
                    <a:lumOff val="35000"/>
                  </a:schemeClr>
                </a:solidFill>
              </a:rPr>
              <a:t>"Moses! Moses!" Và Môi-se nói: “Có tôi đây.”</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vi" altLang="ko-KR" sz="2800">
                <a:solidFill>
                  <a:schemeClr val="tx1">
                    <a:lumMod val="65000"/>
                    <a:lumOff val="35000"/>
                  </a:schemeClr>
                </a:solidFill>
              </a:rPr>
              <a:t>Cuộc di cư</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3200"/>
              <a:t>Chúa?</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rgbClr val="C00000"/>
                </a:solidFill>
              </a:rPr>
              <a:t>Chúa..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Thiên Chúa là hình thức khác nhau của thần tượng hoặc các vị thần giả khác.</a:t>
            </a:r>
          </a:p>
          <a:p>
            <a:r xmlns:a="http://schemas.openxmlformats.org/drawingml/2006/main">
              <a:rPr lang="vi" altLang="ko-KR" sz="3600">
                <a:solidFill>
                  <a:schemeClr val="tx1">
                    <a:lumMod val="65000"/>
                    <a:lumOff val="35000"/>
                  </a:schemeClr>
                </a:solidFill>
              </a:rPr>
              <a:t>Đức Chúa Trời đang sống và đang làm việc bằng quyền năng quyền năng của Ngài.</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Đức Chúa Trời đã giáng bao nhiêu tai họa xuống Ai Cập?</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năm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bảy</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mười hai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mười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rgbClr val="FF0000"/>
                </a:solidFill>
              </a:rPr>
              <a:t>④ </a:t>
            </a:r>
            <a:r xmlns:a="http://schemas.openxmlformats.org/drawingml/2006/main">
              <a:rPr lang="vi" altLang="ko-KR" sz="2800">
                <a:solidFill>
                  <a:srgbClr val="FF0000"/>
                </a:solidFill>
              </a:rPr>
              <a:t>mười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vi" altLang="ko-KR" sz="3600">
                <a:solidFill>
                  <a:schemeClr val="tx1">
                    <a:lumMod val="65000"/>
                    <a:lumOff val="35000"/>
                  </a:schemeClr>
                </a:solidFill>
              </a:rPr>
              <a:t>Người Ai Cập sẽ biết ta là CHÚA khi ta giơ tay ra đánh Ai Cập và đem dân Y-sơ-ra-ên ra khỏi đó.</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vi" altLang="ko-KR" sz="2800">
                <a:solidFill>
                  <a:schemeClr val="tx1">
                    <a:lumMod val="65000"/>
                    <a:lumOff val="35000"/>
                  </a:schemeClr>
                </a:solidFill>
              </a:rPr>
              <a:t>Cuộc di cư</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b="1">
                <a:solidFill>
                  <a:schemeClr val="tx1">
                    <a:lumMod val="50000"/>
                    <a:lumOff val="50000"/>
                  </a:schemeClr>
                </a:solidFill>
              </a:rPr>
              <a:t>KHÔNG. 18</a:t>
            </a:r>
            <a:r xmlns:a="http://schemas.openxmlformats.org/drawingml/2006/main">
              <a:rPr lang="vi" altLang="en-US" b="1">
                <a:solidFill>
                  <a:schemeClr val="tx1">
                    <a:lumMod val="50000"/>
                    <a:lumOff val="50000"/>
                  </a:schemeClr>
                </a:solidFill>
              </a:rPr>
              <a:t> </a:t>
            </a:r>
            <a:r xmlns:a="http://schemas.openxmlformats.org/drawingml/2006/main">
              <a:rPr lang="vi" altLang="ko-KR" b="1">
                <a:solidFill>
                  <a:schemeClr val="tx1">
                    <a:lumMod val="50000"/>
                    <a:lumOff val="50000"/>
                  </a:schemeClr>
                </a:solidFill>
              </a:rPr>
              <a:t>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400"/>
              <a:t>Một cột mây</a:t>
            </a:r>
          </a:p>
          <a:p>
            <a:pPr xmlns:a="http://schemas.openxmlformats.org/drawingml/2006/main" algn="ctr"/>
            <a:r xmlns:a="http://schemas.openxmlformats.org/drawingml/2006/main">
              <a:rPr lang="vi" altLang="ko-KR" sz="4400"/>
              <a:t>và Một Trụ Lửa</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Ban ngày Đức Giê-hô-va đi trước họ trong một trụ mây để dẫn đường và ban đêm trong một trụ lửa để soi sáng cho họ, để họ có thể đi cả ngày lẫn đêm.</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vi" altLang="ko-KR" sz="2800">
                <a:solidFill>
                  <a:schemeClr val="tx1">
                    <a:lumMod val="65000"/>
                    <a:lumOff val="35000"/>
                  </a:schemeClr>
                </a:solidFill>
              </a:rPr>
              <a:t>Xuất Ê-díp-tô ký 13: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Người Israel sống ở Ai Cập trong 430 năm. Họ rời Ai Cập để trở về đất hứa – Ca-na-an – vào cuối thời kỳ 430 năm.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“Làm sao chúng ta có thể đi đúng đường?”, “Nếu trên đường gặp người xấu thì sao?” Họ lo lắng rất nhiều.</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Lúc đó, Đức Chúa Trời cho họ thấy bằng chứng Ngài đang hướng dẫn họ. Đó là cột mây.</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Vào ban đêm, nó trở thành cột lửa. Như vậy, Chúa đã hướng dẫn họ ngày đêm.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400">
                <a:solidFill>
                  <a:schemeClr val="tx1">
                    <a:lumMod val="65000"/>
                    <a:lumOff val="35000"/>
                  </a:schemeClr>
                </a:solidFill>
              </a:rPr>
              <a:t>“Chúng ta không sợ hãi vì Chúa ở cùng chúng ta!” Dân Y-sơ-ra-ên tạ ơn Đức Chúa Trời đã dẫn dắt họ bằng trụ mây và trụ lửa.</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vi" altLang="ko-KR" sz="2800">
                <a:solidFill>
                  <a:schemeClr val="tx1">
                    <a:lumMod val="65000"/>
                    <a:lumOff val="35000"/>
                  </a:schemeClr>
                </a:solidFill>
              </a:rPr>
              <a:t>Một ngày nọ, khi Moses nhìn thấy một người Ai Cập đánh đập một người Israel, ông tức giận, đứng về phía người dân của mình và giết chết người Ai Cập.</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hôm nay</a:t>
            </a:r>
            <a:r xmlns:a="http://schemas.openxmlformats.org/drawingml/2006/main">
              <a:rPr lang="vi" altLang="en-US" sz="4000">
                <a:solidFill>
                  <a:srgbClr val="FF0000"/>
                </a:solidFill>
              </a:rPr>
              <a:t> </a:t>
            </a:r>
            <a:r xmlns:a="http://schemas.openxmlformats.org/drawingml/2006/main">
              <a:rPr lang="vi" altLang="ko-KR" sz="4000">
                <a:solidFill>
                  <a:srgbClr val="FF0000"/>
                </a:solidFill>
              </a:rPr>
              <a:t>bài học</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3600">
                <a:solidFill>
                  <a:schemeClr val="tx1">
                    <a:lumMod val="65000"/>
                    <a:lumOff val="35000"/>
                  </a:schemeClr>
                </a:solidFill>
              </a:rPr>
              <a:t>Khi nhiều người Y-sơ-ra-ên băng qua sa mạc nguy hiểm, Đức Chúa Trời cho họ thấy bằng chứng rằng Ngài đã hướng dẫn và bảo vệ họ bằng trụ mây và trụ lửa.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vi" altLang="ko-KR" sz="3600">
                <a:solidFill>
                  <a:schemeClr val="tx1">
                    <a:lumMod val="65000"/>
                    <a:lumOff val="35000"/>
                  </a:schemeClr>
                </a:solidFill>
              </a:rPr>
              <a:t>Giờ đây, Chúa ở bên tôi và bảo vệ tôi. Chúng ta hãy tạ ơn Chúa.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3200"/>
              <a:t>Chúa?</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rgbClr val="C00000"/>
                </a:solidFill>
              </a:rPr>
              <a:t>Chúa..</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Chúa luôn ở bên chúng ta.</a:t>
            </a:r>
          </a:p>
          <a:p>
            <a:r xmlns:a="http://schemas.openxmlformats.org/drawingml/2006/main">
              <a:rPr lang="vi" altLang="ko-KR" sz="3600">
                <a:solidFill>
                  <a:schemeClr val="tx1">
                    <a:lumMod val="65000"/>
                    <a:lumOff val="35000"/>
                  </a:schemeClr>
                </a:solidFill>
              </a:rPr>
              <a:t>Và anh ấy bảo vệ chúng tôi cả ngày lẫn đêm.</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Khi dân Y-sơ-ra-ên rời khỏi Ai Cập, Đức Chúa Trời đã hướng dẫn họ điều gì?</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cột mây và cột lửa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chim và cá</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mặt trời và mặt trăng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chó và mèo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rgbClr val="FF0000"/>
                </a:solidFill>
              </a:rPr>
              <a:t>① </a:t>
            </a:r>
            <a:r xmlns:a="http://schemas.openxmlformats.org/drawingml/2006/main">
              <a:rPr lang="vi" altLang="ko-KR" sz="2800">
                <a:solidFill>
                  <a:srgbClr val="FF0000"/>
                </a:solidFill>
              </a:rPr>
              <a:t>cột mây và cột lửa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Ban ngày Đức Giê-hô-va đi trước họ trong một trụ mây để dẫn đường và ban đêm trong một trụ lửa để soi sáng cho họ, để họ có thể đi cả ngày lẫn đêm.</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vi" altLang="ko-KR" sz="2800">
                <a:solidFill>
                  <a:schemeClr val="tx1">
                    <a:lumMod val="65000"/>
                    <a:lumOff val="35000"/>
                  </a:schemeClr>
                </a:solidFill>
              </a:rPr>
              <a:t>Xuất Ê-díp-tô ký 13: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b="1">
                <a:solidFill>
                  <a:schemeClr val="tx1">
                    <a:lumMod val="50000"/>
                    <a:lumOff val="50000"/>
                  </a:schemeClr>
                </a:solidFill>
              </a:rPr>
              <a:t>Số 19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400"/>
              <a:t>Dân Y-sơ-ra-ên đi qua biển bị chia cắt trên đất khô</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Sau đó, Môi-se giơ tay ra trên biển, và suốt đêm đó, Đức Giê-hô-va dẫn một cơn gió đông mạnh thổi biển lùi lại, biến nó thành đất khô. Nước đã bị chia cắt,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vi" altLang="ko-KR" sz="2800">
                <a:solidFill>
                  <a:schemeClr val="tx1">
                    <a:lumMod val="65000"/>
                    <a:lumOff val="35000"/>
                  </a:schemeClr>
                </a:solidFill>
              </a:rPr>
              <a:t>Cuộc di cư</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14:</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Môi-se và dân Y-sơ-ra-ên gặp Biển Đỏ trên đường đến Ca-na-an.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Người Ai Cập đuổi theo người Israel để bắt lại họ.</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Sau đó, đã xảy ra một điều tuyệt vời! Đức Chúa Trời khiến Biển Đỏ phân ra và dân Y-sơ-ra-ên đi qua như đất khô.</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Quân Ai Cập đuổi theo nhưng biển lại quay trở lại, toàn bộ binh lính Ai Cập đều bị nhấn chìm xuống biển. Không ai trong số họ sống sót.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vi" altLang="ko-KR" sz="2800">
                <a:solidFill>
                  <a:schemeClr val="tx1">
                    <a:lumMod val="65000"/>
                    <a:lumOff val="35000"/>
                  </a:schemeClr>
                </a:solidFill>
              </a:rPr>
              <a:t>Khi Pha-ra-ôn biết chuyện này, Môi-se sợ hãi và chạy trốn khỏi Cung điện Ai Cập và đến sống ở sa mạc Ma-đi-an.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Chúng tôi cảm ơn Chúa vì đã cứu chúng tôi! Toàn dân Y-sơ-ra-ên hát những bài ca vui vẻ một cách vui vẻ.</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3600">
                <a:solidFill>
                  <a:schemeClr val="tx1">
                    <a:lumMod val="65000"/>
                    <a:lumOff val="35000"/>
                  </a:schemeClr>
                </a:solidFill>
              </a:rPr>
              <a:t>Đức Chúa Trời đã cứu dân Y-sơ-ra-ên khỏi tình thế tuyệt vọng của họ.</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vi" altLang="ko-KR" sz="3600">
                <a:solidFill>
                  <a:schemeClr val="tx1">
                    <a:lumMod val="65000"/>
                    <a:lumOff val="35000"/>
                  </a:schemeClr>
                </a:solidFill>
              </a:rPr>
              <a:t>Tôi cũng ở trong tình thế phải chết vì tội lỗi, nhưng Thiên Chúa đã sai Chúa Giêsu đến cứu tôi!</a:t>
            </a:r>
          </a:p>
          <a:p>
            <a:pPr xmlns:a="http://schemas.openxmlformats.org/drawingml/2006/main" algn="ctr"/>
            <a:r xmlns:a="http://schemas.openxmlformats.org/drawingml/2006/main">
              <a:rPr lang="vi" altLang="ko-KR" sz="3600">
                <a:solidFill>
                  <a:schemeClr val="tx1">
                    <a:lumMod val="65000"/>
                    <a:lumOff val="35000"/>
                  </a:schemeClr>
                </a:solidFill>
              </a:rPr>
              <a:t>Chúa đã cứu tôi khỏi cái chết đời đời!</a:t>
            </a:r>
          </a:p>
          <a:p>
            <a:pPr xmlns:a="http://schemas.openxmlformats.org/drawingml/2006/main" algn="ctr"/>
            <a:r xmlns:a="http://schemas.openxmlformats.org/drawingml/2006/main">
              <a:rPr lang="vi" altLang="ko-KR" sz="3600">
                <a:solidFill>
                  <a:schemeClr val="tx1">
                    <a:lumMod val="65000"/>
                    <a:lumOff val="35000"/>
                  </a:schemeClr>
                </a:solidFill>
              </a:rPr>
              <a:t>Ôi lạy Chúa, cảm ơn Chúa rất nhiều!</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3200"/>
              <a:t>Chúa là?</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rgbClr val="C00000"/>
                </a:solidFill>
              </a:rPr>
              <a:t>Chúa.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Đức Chúa Trời là vị cứu tinh của chúng ta, Đấng cứu dân Ngài một cách kỳ diệu.</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Dân Israel đã vượt qua Biển Đỏ như thế nào?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Chúa gửi cho họ một con tàu lớn.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Chúa cho họ đi trên mặt nước biển.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Chúa đã chia Biển Đỏ và để họ đi tiếp</a:t>
            </a:r>
          </a:p>
          <a:p>
            <a:r xmlns:a="http://schemas.openxmlformats.org/drawingml/2006/main">
              <a:rPr lang="vi" altLang="ko-KR" sz="2800">
                <a:solidFill>
                  <a:schemeClr val="tx1">
                    <a:lumMod val="65000"/>
                    <a:lumOff val="35000"/>
                  </a:schemeClr>
                </a:solidFill>
              </a:rPr>
              <a:t>mặt đất khô cằn.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Chúa cho chúng bay qua biển.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rgbClr val="FF0000"/>
                </a:solidFill>
              </a:rPr>
              <a:t>③ </a:t>
            </a:r>
            <a:r xmlns:a="http://schemas.openxmlformats.org/drawingml/2006/main">
              <a:rPr lang="vi" altLang="ko-KR" sz="2800">
                <a:solidFill>
                  <a:srgbClr val="FF0000"/>
                </a:solidFill>
              </a:rPr>
              <a:t>Chúa đã chia Biển Đỏ và để họ đi tiếp</a:t>
            </a:r>
          </a:p>
          <a:p>
            <a:r xmlns:a="http://schemas.openxmlformats.org/drawingml/2006/main">
              <a:rPr lang="vi" altLang="ko-KR" sz="2800">
                <a:solidFill>
                  <a:srgbClr val="FF0000"/>
                </a:solidFill>
              </a:rPr>
              <a:t>mặt đất khô cằn.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Sau đó, Môi-se giơ tay ra trên biển, và suốt đêm đó, Đức Giê-hô-va dẫn một cơn gió đông mạnh thổi biển lùi lại, biến nó thành đất khô. Nước đã bị chia cắt,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vi" altLang="ko-KR" sz="2800">
                <a:solidFill>
                  <a:schemeClr val="tx1">
                    <a:lumMod val="65000"/>
                    <a:lumOff val="35000"/>
                  </a:schemeClr>
                </a:solidFill>
              </a:rPr>
              <a:t>Cuộc di cư</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14:</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b="1">
                <a:solidFill>
                  <a:schemeClr val="tx1">
                    <a:lumMod val="50000"/>
                    <a:lumOff val="50000"/>
                  </a:schemeClr>
                </a:solidFill>
              </a:rPr>
              <a:t>Số 20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3600"/>
              <a:t>Chúa thả thịt xuống</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bg1">
                    <a:lumMod val="50000"/>
                  </a:schemeClr>
                </a:solidFill>
              </a:rPr>
              <a:t>Ta đã nghe lời lằm bằm của dân Y-sơ-ra-ên. Hãy bảo chúng rằng: ‘Vào lúc chạng vạng các ngươi sẽ ăn thịt, và đến sáng mai các ngươi sẽ ăn bánh no nê. Bấy giờ các ngươi sẽ biết rằng ta là Giê-hô-va Đức Chúa Trời của các ngươi.’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vi" altLang="ko-KR" sz="2800">
                <a:solidFill>
                  <a:schemeClr val="tx1">
                    <a:lumMod val="65000"/>
                    <a:lumOff val="35000"/>
                  </a:schemeClr>
                </a:solidFill>
              </a:rPr>
              <a:t>Cuộc di cư</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Dân Israel không có lương thực trong sa mạc. Rồi họ lằm bằm chống lại Môi-se và Đức Chúa Trời.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Rồi Chúa phán với Môi-se. “Ta sẽ thả thức ăn từ trên trời xuống cho ngươi.”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Buổi sáng, những lớp vảy mỏng như sương giá xuất hiện trên nền sa mạc.</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vi" altLang="ko-KR" sz="2800">
                <a:solidFill>
                  <a:schemeClr val="tx1">
                    <a:lumMod val="65000"/>
                    <a:lumOff val="35000"/>
                  </a:schemeClr>
                </a:solidFill>
              </a:rPr>
              <a:t>Môi-se sống nghề chăn chiên suốt 40 năm và cuối cùng ông đã 80 tuổi.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Đến chiều tối, chim cút bay qua họ, rơi xuống phủ kín trại. Họ thu thập chúng, nấu chín và ăn chúng. Họ không chết đói ngay cả trong sa mạc.</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600">
                <a:solidFill>
                  <a:schemeClr val="tx1">
                    <a:lumMod val="65000"/>
                    <a:lumOff val="35000"/>
                  </a:schemeClr>
                </a:solidFill>
              </a:rPr>
              <a:t>“Cảm ơn Chúa!” Môi-se và dân Y-sơ-ra-ên kinh ngạc trước quyền năng toàn năng của Đức Chúa Trời.</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3600">
                <a:solidFill>
                  <a:schemeClr val="tx1">
                    <a:lumMod val="65000"/>
                    <a:lumOff val="35000"/>
                  </a:schemeClr>
                </a:solidFill>
              </a:rPr>
              <a:t>Đức Chúa Trời cung cấp cho dân Ngài thức ăn hàng ngày một cách kỳ diệu và quyền năng toàn năng của Ngài ngay cả trong sa mạc nơi họ không thể tìm thấy.</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vi" altLang="ko-KR" sz="3600">
                <a:solidFill>
                  <a:schemeClr val="tx1">
                    <a:lumMod val="65000"/>
                    <a:lumOff val="35000"/>
                  </a:schemeClr>
                </a:solidFill>
              </a:rPr>
              <a:t>Chúng tôi tin rằng Chúa sẽ cung cấp cho chúng tôi những nhu cầu cần thiết một cách trung tín theo đường lối tuyệt vời của Ngài.</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3200"/>
              <a:t>Chúa là?</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rgbClr val="C00000"/>
                </a:solidFill>
              </a:rPr>
              <a:t>Chúa..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Ngài là Đức Chúa Trời tuyệt vời, Đấng biết trước những nhu cầu của chúng ta và cung cấp cho chúng những điều kỳ diệu của Ngài.</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Đức Chúa Trời đã cung cấp điều gì cho dân sự đang đói khát của Ngài?</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Manna và chim cút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Bánh mì và sữa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Thịt và nước</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Cơm và Súp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rgbClr val="FF0000"/>
                </a:solidFill>
              </a:rPr>
              <a:t>① </a:t>
            </a:r>
            <a:r xmlns:a="http://schemas.openxmlformats.org/drawingml/2006/main">
              <a:rPr lang="vi" altLang="ko-KR" sz="2800">
                <a:solidFill>
                  <a:srgbClr val="FF0000"/>
                </a:solidFill>
              </a:rPr>
              <a:t>Manna và chim cút</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bg1">
                    <a:lumMod val="50000"/>
                  </a:schemeClr>
                </a:solidFill>
              </a:rPr>
              <a:t>Ta đã nghe lời lằm bằm của dân Y-sơ-ra-ên. Hãy bảo chúng rằng: ‘Vào lúc chạng vạng các ngươi sẽ ăn thịt, và đến sáng mai các ngươi sẽ ăn bánh no nê. Bấy giờ các ngươi sẽ biết rằng ta là Giê-hô-va Đức Chúa Trời của các ngươi.’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vi" altLang="ko-KR" sz="2800">
                <a:solidFill>
                  <a:schemeClr val="tx1">
                    <a:lumMod val="65000"/>
                    <a:lumOff val="35000"/>
                  </a:schemeClr>
                </a:solidFill>
              </a:rPr>
              <a:t>Cuộc di cư</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vi" altLang="ko-KR" b="1">
                <a:solidFill>
                  <a:schemeClr val="tx1">
                    <a:lumMod val="50000"/>
                    <a:lumOff val="50000"/>
                  </a:schemeClr>
                </a:solidFill>
              </a:rPr>
              <a:t>KHÔNG.</a:t>
            </a:r>
            <a:r xmlns:a="http://schemas.openxmlformats.org/drawingml/2006/main">
              <a:rPr lang="vi" altLang="en-US" b="1">
                <a:solidFill>
                  <a:schemeClr val="tx1">
                    <a:lumMod val="50000"/>
                    <a:lumOff val="50000"/>
                  </a:schemeClr>
                </a:solidFill>
              </a:rPr>
              <a:t> </a:t>
            </a:r>
            <a:r xmlns:a="http://schemas.openxmlformats.org/drawingml/2006/main">
              <a:rPr lang="vi" altLang="ko-KR" b="1">
                <a:solidFill>
                  <a:schemeClr val="tx1">
                    <a:lumMod val="50000"/>
                    <a:lumOff val="50000"/>
                  </a:schemeClr>
                </a:solidFill>
              </a:rPr>
              <a:t>21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vi" altLang="ko-KR" sz="4000"/>
              <a:t>Mười điều răn</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vi" altLang="ko-KR" sz="3600">
                <a:solidFill>
                  <a:schemeClr val="tx1">
                    <a:lumMod val="65000"/>
                    <a:lumOff val="35000"/>
                  </a:schemeClr>
                </a:solidFill>
              </a:rPr>
              <a:t>Môi-se ở đó với Đức Giê-hô-va bốn mươi ngày bốn mươi đêm không ăn</a:t>
            </a:r>
          </a:p>
          <a:p>
            <a:r xmlns:a="http://schemas.openxmlformats.org/drawingml/2006/main">
              <a:rPr lang="vi" altLang="ko-KR" sz="3600">
                <a:solidFill>
                  <a:schemeClr val="tx1">
                    <a:lumMod val="65000"/>
                    <a:lumOff val="35000"/>
                  </a:schemeClr>
                </a:solidFill>
              </a:rPr>
              <a:t>bánh mì hoặc nước uống. Và ông đã viết trên những tấm bảng những lời của giao ước - Mười Điều Răn.</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vi" altLang="ko-KR" sz="2800">
                <a:solidFill>
                  <a:schemeClr val="tx1">
                    <a:lumMod val="65000"/>
                    <a:lumOff val="35000"/>
                  </a:schemeClr>
                </a:solidFill>
              </a:rPr>
              <a:t>Xuất Ai-cập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vi" altLang="ko-KR" sz="2800">
                <a:solidFill>
                  <a:schemeClr val="tx1">
                    <a:lumMod val="65000"/>
                    <a:lumOff val="35000"/>
                  </a:schemeClr>
                </a:solidFill>
              </a:rPr>
              <a:t>Dân Israel đến Núi Horeb (Núi Sinai). Vinh quang của Chúa là Thiên Chúa tràn đầy trên Mont Sinai (Núi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vi" altLang="ko-KR" sz="2800">
                <a:solidFill>
                  <a:schemeClr val="tx1">
                    <a:lumMod val="65000"/>
                    <a:lumOff val="35000"/>
                  </a:schemeClr>
                </a:solidFill>
              </a:rPr>
              <a:t>Đức Chúa Trời phán với Môi-se: “Hãy lên núi với ta”. Môi-se lên núi của Đức Chúa Trời.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vi" altLang="ko-KR" sz="2800">
                <a:solidFill>
                  <a:schemeClr val="tx1">
                    <a:lumMod val="65000"/>
                    <a:lumOff val="35000"/>
                  </a:schemeClr>
                </a:solidFill>
              </a:rPr>
              <a:t>Một ngày nọ, Chúa gọi anh trong bụi gai cháy và nói với anh. “Ta sai ngươi đến gặp Pha-ra-ôn để cứu dân Ta là dân Y-sơ-ra-ên ra khỏi Ai Cập.”</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vi" altLang="ko-KR" sz="2800">
                <a:solidFill>
                  <a:schemeClr val="tx1">
                    <a:lumMod val="65000"/>
                    <a:lumOff val="35000"/>
                  </a:schemeClr>
                </a:solidFill>
              </a:rPr>
              <a:t>Chúa là Thiên Chúa đã gặp trên núi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vi" altLang="ko-KR" sz="2800">
                <a:solidFill>
                  <a:schemeClr val="tx1">
                    <a:lumMod val="65000"/>
                    <a:lumOff val="35000"/>
                  </a:schemeClr>
                </a:solidFill>
              </a:rPr>
              <a:t>Đức Chúa Trời ban cho Môi-se những bảng đá. Đức Chúa Trời đã viết luật lệ và mệnh lệnh trên đó để dân Y-sơ-ra-ên tuân giữ-Mười Điều Răn.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vi" altLang="ko-KR" sz="2600">
                <a:solidFill>
                  <a:schemeClr val="tx1">
                    <a:lumMod val="65000"/>
                    <a:lumOff val="35000"/>
                  </a:schemeClr>
                </a:solidFill>
              </a:rPr>
              <a:t>“Cảm ơn Chúa vì đã ban luật cho chúng tôi.”</a:t>
            </a:r>
          </a:p>
          <a:p>
            <a:r xmlns:a="http://schemas.openxmlformats.org/drawingml/2006/main">
              <a:rPr lang="vi" altLang="ko-KR" sz="2600">
                <a:solidFill>
                  <a:schemeClr val="tx1">
                    <a:lumMod val="65000"/>
                    <a:lumOff val="35000"/>
                  </a:schemeClr>
                </a:solidFill>
              </a:rPr>
              <a:t>Môi-se nghĩ: “Ta sẽ truyền đạt và giảng dạy Mười Điều Răn quý báu này.”</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vi" altLang="ko-KR" sz="4000">
                <a:solidFill>
                  <a:srgbClr val="FF0000"/>
                </a:solidFill>
              </a:rPr>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vi" altLang="ko-KR" sz="3200">
                <a:solidFill>
                  <a:schemeClr val="tx1">
                    <a:lumMod val="65000"/>
                    <a:lumOff val="35000"/>
                  </a:schemeClr>
                </a:solidFill>
              </a:rPr>
              <a:t>Mười Điều Răn là những quy định quý giá mà Thiên Chúa đã ban cho cuộc sống của chúng ta.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vi" altLang="ko-KR" sz="3200">
                <a:solidFill>
                  <a:schemeClr val="tx1">
                    <a:lumMod val="65000"/>
                    <a:lumOff val="35000"/>
                  </a:schemeClr>
                </a:solidFill>
              </a:rPr>
              <a:t>Khi chúng ta tuân theo luật pháp của Chúa, Chúa sẽ hài lòng với cuộc sống của chúng ta.</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vi" altLang="ko-KR" sz="3200"/>
              <a:t>Chúa?</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vi" altLang="ko-KR" sz="3600">
                <a:solidFill>
                  <a:srgbClr val="C00000"/>
                </a:solidFill>
              </a:rPr>
              <a:t>Chúa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vi" altLang="ko-KR" sz="3600">
                <a:solidFill>
                  <a:schemeClr val="tx1">
                    <a:lumMod val="65000"/>
                    <a:lumOff val="35000"/>
                  </a:schemeClr>
                </a:solidFill>
              </a:rPr>
              <a:t>Chúa đã ban cho chúng ta luật pháp và Mười Điều Răn.</a:t>
            </a:r>
          </a:p>
          <a:p>
            <a:endParaRPr lang="en-US" altLang="ko-KR" sz="3600">
              <a:solidFill>
                <a:schemeClr val="tx1">
                  <a:lumMod val="65000"/>
                  <a:lumOff val="35000"/>
                </a:schemeClr>
              </a:solidFill>
            </a:endParaRPr>
          </a:p>
          <a:p>
            <a:r xmlns:a="http://schemas.openxmlformats.org/drawingml/2006/main">
              <a:rPr lang="vi" altLang="ko-KR" sz="3600">
                <a:solidFill>
                  <a:schemeClr val="tx1">
                    <a:lumMod val="65000"/>
                    <a:lumOff val="35000"/>
                  </a:schemeClr>
                </a:solidFill>
              </a:rPr>
              <a:t>Thiên Chúa cho chúng ta biết chính Ngài qua những luật lệ và điều răn này.</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vi" altLang="ko-KR" sz="4000">
                <a:solidFill>
                  <a:srgbClr val="FF0000"/>
                </a:solidFill>
              </a:rPr>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vi" altLang="ko-KR" sz="3200">
                <a:solidFill>
                  <a:schemeClr val="tx1">
                    <a:lumMod val="65000"/>
                    <a:lumOff val="35000"/>
                  </a:schemeClr>
                </a:solidFill>
              </a:rPr>
              <a:t>Chúa viết Mười Điều Răn ở đâu?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Tấm gỗ</a:t>
            </a:r>
            <a:r xmlns:a="http://schemas.openxmlformats.org/drawingml/2006/main">
              <a:rPr lang="vi"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Bùn</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viên thuốc</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Giấy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Bia đá</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vi" altLang="en-US" sz="2800">
                <a:solidFill>
                  <a:srgbClr val="FF0000"/>
                </a:solidFill>
              </a:rPr>
              <a:t>④ </a:t>
            </a:r>
            <a:r xmlns:a="http://schemas.openxmlformats.org/drawingml/2006/main">
              <a:rPr lang="vi" altLang="ko-KR" sz="2800">
                <a:solidFill>
                  <a:srgbClr val="FF0000"/>
                </a:solidFill>
              </a:rPr>
              <a:t>Bia đá</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vi" altLang="ko-KR" sz="3600">
                <a:solidFill>
                  <a:schemeClr val="tx1">
                    <a:lumMod val="65000"/>
                    <a:lumOff val="35000"/>
                  </a:schemeClr>
                </a:solidFill>
              </a:rPr>
              <a:t>Môi-se ở đó với Đức Giê-hô-va bốn mươi ngày bốn mươi đêm không ăn</a:t>
            </a:r>
          </a:p>
          <a:p>
            <a:r xmlns:a="http://schemas.openxmlformats.org/drawingml/2006/main">
              <a:rPr lang="vi" altLang="ko-KR" sz="3600">
                <a:solidFill>
                  <a:schemeClr val="tx1">
                    <a:lumMod val="65000"/>
                    <a:lumOff val="35000"/>
                  </a:schemeClr>
                </a:solidFill>
              </a:rPr>
              <a:t>bánh mì hoặc nước uống. Và ông đã viết trên những tấm bảng những lời của giao ước - Mười Điều Răn.</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vi" altLang="ko-KR" sz="2800">
                <a:solidFill>
                  <a:schemeClr val="tx1">
                    <a:lumMod val="65000"/>
                    <a:lumOff val="35000"/>
                  </a:schemeClr>
                </a:solidFill>
              </a:rPr>
              <a:t>Xuất Ai-cập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b="1">
                <a:solidFill>
                  <a:schemeClr val="tx1">
                    <a:lumMod val="50000"/>
                    <a:lumOff val="50000"/>
                  </a:schemeClr>
                </a:solidFill>
              </a:rPr>
              <a:t>Số 22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400"/>
              <a:t>Con bê vàng</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bg1">
                    <a:lumMod val="50000"/>
                  </a:schemeClr>
                </a:solidFill>
              </a:rPr>
              <a:t>Anh ấy lấy những gì họ đưa cho và biến nó thành một tượng thần được đúc theo hình dạng</a:t>
            </a:r>
          </a:p>
          <a:p>
            <a:r xmlns:a="http://schemas.openxmlformats.org/drawingml/2006/main">
              <a:rPr lang="vi" altLang="ko-KR" sz="3600">
                <a:solidFill>
                  <a:schemeClr val="bg1">
                    <a:lumMod val="50000"/>
                  </a:schemeClr>
                </a:solidFill>
              </a:rPr>
              <a:t>của một con bê, tạo hình nó bằng một công cụ. Rồi họ nói: “Hỡi Israel, đây là các thần của ngươi đã đưa ngươi lên khỏi Ai Cập”.</a:t>
            </a:r>
          </a:p>
          <a:p>
            <a:r xmlns:a="http://schemas.openxmlformats.org/drawingml/2006/main">
              <a:rPr lang="vi"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vi" altLang="ko-KR" sz="2800">
                <a:solidFill>
                  <a:schemeClr val="tx1">
                    <a:lumMod val="65000"/>
                    <a:lumOff val="35000"/>
                  </a:schemeClr>
                </a:solidFill>
              </a:rPr>
              <a:t>Cuộc di cư</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Khi Moses không từ trên núi xuống quá lâu, họ cảm thấy bất an. “Chúng tôi cần thần của chúng tôi dẫn dắt chúng tôi thay vì Moses.”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vi" altLang="ko-KR" sz="2600">
                <a:solidFill>
                  <a:schemeClr val="tx1">
                    <a:lumMod val="65000"/>
                    <a:lumOff val="35000"/>
                  </a:schemeClr>
                </a:solidFill>
              </a:rPr>
              <a:t>Môi-se trở lại Ai Cập để cứu dân tộc mình là dân Y-sơ-ra-ên cầm cây gậy mà Đức Chúa Trời ban cho ông.</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Vì vậy, họ đã làm một con bê vàng và tôn thờ nó như một vị thần để dẫn dắt họ.</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Moses, người đang mang theo Mười Điều Răn, đã rất tức giận.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Đức Chúa Trời nổi giận dữ dội với họ. “Tôi sẽ tiêu diệt chúng. Rồi ta sẽ biến ngươi thành một dân lớn.”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600">
                <a:solidFill>
                  <a:schemeClr val="tx1">
                    <a:lumMod val="65000"/>
                    <a:lumOff val="35000"/>
                  </a:schemeClr>
                </a:solidFill>
              </a:rPr>
              <a:t>Tuy nhiên, Môi-se đã cầu nguyện xin Chúa tha thứ cho họ một cách nghiêm túc. Đức Chúa Trời đã nghe lời cầu nguyện của Môi-se và tha thứ cho họ.</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hôm nay</a:t>
            </a:r>
            <a:r xmlns:a="http://schemas.openxmlformats.org/drawingml/2006/main">
              <a:rPr lang="vi" altLang="en-US" sz="4000">
                <a:solidFill>
                  <a:srgbClr val="FF0000"/>
                </a:solidFill>
              </a:rPr>
              <a:t> </a:t>
            </a:r>
            <a:r xmlns:a="http://schemas.openxmlformats.org/drawingml/2006/main">
              <a:rPr lang="vi" altLang="ko-KR" sz="4000">
                <a:solidFill>
                  <a:srgbClr val="FF0000"/>
                </a:solidFill>
              </a:rPr>
              <a:t>Bài học</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3600">
                <a:solidFill>
                  <a:schemeClr val="tx1">
                    <a:lumMod val="65000"/>
                    <a:lumOff val="35000"/>
                  </a:schemeClr>
                </a:solidFill>
              </a:rPr>
              <a:t>Điều Đức Chúa Trời ghét nhất là thờ các thần khác thay vì Ngài.</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vi" altLang="ko-KR" sz="3600">
                <a:solidFill>
                  <a:schemeClr val="tx1">
                    <a:lumMod val="65000"/>
                    <a:lumOff val="35000"/>
                  </a:schemeClr>
                </a:solidFill>
              </a:rPr>
              <a:t>Bạn không được làm cho mình bất kỳ thần tượng nào bằng bất cứ giá nào.</a:t>
            </a:r>
          </a:p>
          <a:p>
            <a:pPr xmlns:a="http://schemas.openxmlformats.org/drawingml/2006/main" algn="ctr"/>
            <a:r xmlns:a="http://schemas.openxmlformats.org/drawingml/2006/main">
              <a:rPr lang="vi" altLang="ko-KR" sz="3600">
                <a:solidFill>
                  <a:schemeClr val="tx1">
                    <a:lumMod val="65000"/>
                    <a:lumOff val="35000"/>
                  </a:schemeClr>
                </a:solidFill>
              </a:rPr>
              <a:t>Dù có chuyện gì xảy ra đi chăng nữa, ngươi cũng không được cúi đầu và tôn thờ chúng.</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3200">
                <a:solidFill>
                  <a:srgbClr val="FF0000"/>
                </a:solidFill>
              </a:rPr>
              <a:t>Chúa?</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rgbClr val="C00000"/>
                </a:solidFill>
              </a:rPr>
              <a:t>Chúa…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Đức Chúa Trời ghét việc thờ thần tượng nhất thay vì Ngài.</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Dân Y-sơ-ra-ên đã làm thần tượng nào để phạm tội?</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Vàng</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chim ưng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Bê vàng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Bê bạc</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Bạc</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chim ưng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rgbClr val="FF0000"/>
                </a:solidFill>
              </a:rPr>
              <a:t>② </a:t>
            </a:r>
            <a:r xmlns:a="http://schemas.openxmlformats.org/drawingml/2006/main">
              <a:rPr lang="vi" altLang="ko-KR" sz="2800">
                <a:solidFill>
                  <a:srgbClr val="FF0000"/>
                </a:solidFill>
              </a:rPr>
              <a:t>Bê vàng</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bg1">
                    <a:lumMod val="50000"/>
                  </a:schemeClr>
                </a:solidFill>
              </a:rPr>
              <a:t>Anh ấy lấy những gì họ đưa cho và biến nó thành một tượng thần được đúc theo hình dạng</a:t>
            </a:r>
          </a:p>
          <a:p>
            <a:r xmlns:a="http://schemas.openxmlformats.org/drawingml/2006/main">
              <a:rPr lang="vi" altLang="ko-KR" sz="3600">
                <a:solidFill>
                  <a:schemeClr val="bg1">
                    <a:lumMod val="50000"/>
                  </a:schemeClr>
                </a:solidFill>
              </a:rPr>
              <a:t>của một con bê, tạo hình nó bằng một công cụ. Rồi họ nói: “Hỡi Israel, đây là các thần của ngươi đã đưa ngươi lên khỏi Ai Cập”.</a:t>
            </a:r>
          </a:p>
          <a:p>
            <a:r xmlns:a="http://schemas.openxmlformats.org/drawingml/2006/main">
              <a:rPr lang="vi"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vi" altLang="ko-KR" sz="2800">
                <a:solidFill>
                  <a:schemeClr val="tx1">
                    <a:lumMod val="65000"/>
                    <a:lumOff val="35000"/>
                  </a:schemeClr>
                </a:solidFill>
              </a:rPr>
              <a:t>Cuộc di cư</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b="1">
                <a:solidFill>
                  <a:schemeClr val="tx1">
                    <a:lumMod val="50000"/>
                    <a:lumOff val="50000"/>
                  </a:schemeClr>
                </a:solidFill>
              </a:rPr>
              <a:t>Số 23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400"/>
              <a:t>Nhà của Thiên Chúa (Đền tạm) trong sa mạc</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bg1">
                    <a:lumMod val="50000"/>
                  </a:schemeClr>
                </a:solidFill>
              </a:rPr>
              <a:t>Vào ngày đền tạm, Lều Chứng Ước, được dựng lên, đám mây che phủ nó. Từ chiều đến sáng đám mây phía trên đền tạm trông giống như lửa.</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vi" altLang="ko-KR" sz="2800">
                <a:solidFill>
                  <a:schemeClr val="tx1">
                    <a:lumMod val="65000"/>
                    <a:lumOff val="35000"/>
                  </a:schemeClr>
                </a:solidFill>
              </a:rPr>
              <a:t>số</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vi" altLang="ko-KR" sz="4000">
                <a:solidFill>
                  <a:srgbClr val="FF0000"/>
                </a:solidFill>
              </a:rPr>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vi" altLang="ko-KR" sz="3200">
                <a:solidFill>
                  <a:schemeClr val="tx1">
                    <a:lumMod val="65000"/>
                    <a:lumOff val="35000"/>
                  </a:schemeClr>
                </a:solidFill>
              </a:rPr>
              <a:t>Đức Chúa Trời gọi Môi-se làm lãnh đạo dân Y-sơ-ra-ên khi ông 80 tuổi.</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vi" altLang="ko-KR" sz="3200">
                <a:solidFill>
                  <a:schemeClr val="tx1">
                    <a:lumMod val="65000"/>
                    <a:lumOff val="35000"/>
                  </a:schemeClr>
                </a:solidFill>
              </a:rPr>
              <a:t>Kế hoạch của Chúa khác với kế hoạch của chúng ta, nhưng kế hoạch của Ngài luôn hoàn hảo.</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vi" altLang="ko-KR" sz="3200">
                <a:solidFill>
                  <a:schemeClr val="tx1">
                    <a:lumMod val="65000"/>
                    <a:lumOff val="35000"/>
                  </a:schemeClr>
                </a:solidFill>
              </a:rPr>
              <a:t>Chúng ta phải tin rằng kế hoạch của Chúa là hoàn hảo và chúng ta phải lệ thuộc vào Ngài.</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Đức Chúa Trời bảo Môi-se làm Đền Tạm – Nhà của Đức Chúa Trời.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Đức Chúa Trời bảo mọi điều về Đền tạm - hình dạng của nó và mọi điều cần chuẩn bị cho nó</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Và Chúa đã cho họ biết cách sử dụng từng vật dụng khi thờ phượng Chúa trong Đền tạm.</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Môi-se và dân Y-sơ-ra-ên đã làm Đền tạm - Nhà của Đức Chúa Trời - theo sự hướng dẫn của Đức Chúa Trời.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600">
                <a:solidFill>
                  <a:schemeClr val="tx1">
                    <a:lumMod val="65000"/>
                    <a:lumOff val="35000"/>
                  </a:schemeClr>
                </a:solidFill>
              </a:rPr>
              <a:t>Vào ngày đền tạm được dựng lên, đám mây bày tỏ vinh quang của Đức Chúa Trời bao phủ đền tạm. Đền tạm là dấu hiệu cho thấy Đức Chúa Trời ở cùng dân Y-sơ-ra-ên.</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3600">
                <a:solidFill>
                  <a:schemeClr val="tx1">
                    <a:lumMod val="65000"/>
                    <a:lumOff val="35000"/>
                  </a:schemeClr>
                </a:solidFill>
              </a:rPr>
              <a:t>Đức Chúa Trời để cho dân Y-sơ-ra-ên làm đền tạm – nhà của Đức Chúa Trời, và khiến họ sống lấy đền tạm làm trung tâm.</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vi" altLang="ko-KR" sz="3600">
                <a:solidFill>
                  <a:schemeClr val="tx1">
                    <a:lumMod val="65000"/>
                    <a:lumOff val="35000"/>
                  </a:schemeClr>
                </a:solidFill>
              </a:rPr>
              <a:t>Chúng ta nên sống với Chúa là trung tâm của tâm trí và cuộc sống của chúng ta.</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3200">
                <a:solidFill>
                  <a:srgbClr val="FF0000"/>
                </a:solidFill>
              </a:rPr>
              <a:t>Chúa?</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rgbClr val="C00000"/>
                </a:solidFill>
              </a:rPr>
              <a:t>Chúa..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Thiên Chúa sống với chúng ta, bước đi với chúng ta, dẫn dắt chúng ta và nói chuyện với chúng ta.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Đức Chúa Trời đã để cho dân Y-sơ-ra-ên làm những gì?</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Bê vàng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Mười Điều Răn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Cung điện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Đền tạm-Nhà của Đức Chúa Trời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rgbClr val="FF0000"/>
                </a:solidFill>
              </a:rPr>
              <a:t>④ </a:t>
            </a:r>
            <a:r xmlns:a="http://schemas.openxmlformats.org/drawingml/2006/main">
              <a:rPr lang="vi" altLang="ko-KR" sz="2800">
                <a:solidFill>
                  <a:srgbClr val="FF0000"/>
                </a:solidFill>
              </a:rPr>
              <a:t>Đền tạm-Nhà của Đức Chúa Trời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bg1">
                    <a:lumMod val="50000"/>
                  </a:schemeClr>
                </a:solidFill>
              </a:rPr>
              <a:t>Vào ngày đền tạm, Lều Chứng Ước, được dựng lên, đám mây che phủ nó. Từ chiều đến sáng đám mây phía trên đền tạm trông giống như lửa.</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vi" altLang="ko-KR" sz="2800">
                <a:solidFill>
                  <a:schemeClr val="tx1">
                    <a:lumMod val="65000"/>
                    <a:lumOff val="35000"/>
                  </a:schemeClr>
                </a:solidFill>
              </a:rPr>
              <a:t>số</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b="1">
                <a:solidFill>
                  <a:schemeClr val="tx1">
                    <a:lumMod val="50000"/>
                    <a:lumOff val="50000"/>
                  </a:schemeClr>
                </a:solidFill>
              </a:rPr>
              <a:t>Số 24</a:t>
            </a:r>
            <a:r xmlns:a="http://schemas.openxmlformats.org/drawingml/2006/main">
              <a:rPr lang="vi" altLang="en-US" b="1">
                <a:solidFill>
                  <a:schemeClr val="tx1">
                    <a:lumMod val="50000"/>
                    <a:lumOff val="50000"/>
                  </a:schemeClr>
                </a:solidFill>
              </a:rPr>
              <a:t> </a:t>
            </a:r>
            <a:r xmlns:a="http://schemas.openxmlformats.org/drawingml/2006/main">
              <a:rPr lang="vi" altLang="ko-KR" b="1">
                <a:solidFill>
                  <a:schemeClr val="tx1">
                    <a:lumMod val="50000"/>
                    <a:lumOff val="50000"/>
                  </a:schemeClr>
                </a:solidFill>
              </a:rPr>
              <a:t>Các</a:t>
            </a:r>
            <a:r xmlns:a="http://schemas.openxmlformats.org/drawingml/2006/main">
              <a:rPr lang="vi" altLang="en-US" b="1">
                <a:solidFill>
                  <a:schemeClr val="tx1">
                    <a:lumMod val="50000"/>
                    <a:lumOff val="50000"/>
                  </a:schemeClr>
                </a:solidFill>
              </a:rPr>
              <a:t> </a:t>
            </a:r>
            <a:r xmlns:a="http://schemas.openxmlformats.org/drawingml/2006/main">
              <a:rPr lang="vi" altLang="ko-KR" b="1">
                <a:solidFill>
                  <a:schemeClr val="tx1">
                    <a:lumMod val="50000"/>
                    <a:lumOff val="50000"/>
                  </a:schemeClr>
                </a:solidFill>
              </a:rPr>
              <a:t>từ</a:t>
            </a:r>
            <a:r xmlns:a="http://schemas.openxmlformats.org/drawingml/2006/main">
              <a:rPr lang="vi" altLang="en-US" b="1">
                <a:solidFill>
                  <a:schemeClr val="tx1">
                    <a:lumMod val="50000"/>
                    <a:lumOff val="50000"/>
                  </a:schemeClr>
                </a:solidFill>
              </a:rPr>
              <a:t> </a:t>
            </a:r>
            <a:r xmlns:a="http://schemas.openxmlformats.org/drawingml/2006/main">
              <a:rPr lang="vi" altLang="ko-KR" b="1">
                <a:solidFill>
                  <a:schemeClr val="tx1">
                    <a:lumMod val="50000"/>
                    <a:lumOff val="50000"/>
                  </a:schemeClr>
                </a:solidFill>
              </a:rPr>
              <a:t>của</a:t>
            </a:r>
            <a:r xmlns:a="http://schemas.openxmlformats.org/drawingml/2006/main">
              <a:rPr lang="vi" altLang="en-US" b="1">
                <a:solidFill>
                  <a:schemeClr val="tx1">
                    <a:lumMod val="50000"/>
                    <a:lumOff val="50000"/>
                  </a:schemeClr>
                </a:solidFill>
              </a:rPr>
              <a:t> </a:t>
            </a:r>
            <a:r xmlns:a="http://schemas.openxmlformats.org/drawingml/2006/main">
              <a:rPr lang="vi" altLang="ko-KR" b="1">
                <a:solidFill>
                  <a:schemeClr val="tx1">
                    <a:lumMod val="50000"/>
                    <a:lumOff val="50000"/>
                  </a:schemeClr>
                </a:solidFill>
              </a:rPr>
              <a:t>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400"/>
              <a:t>Giê-ri-cô bị sụp đổ</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vi" altLang="ko-KR" sz="3200"/>
              <a:t>Chúa là?</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vi" altLang="ko-KR" sz="3600">
                <a:solidFill>
                  <a:srgbClr val="C00000"/>
                </a:solidFill>
              </a:rPr>
              <a:t>Chúa..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vi" altLang="ko-KR" sz="3600">
                <a:solidFill>
                  <a:schemeClr val="tx1">
                    <a:lumMod val="65000"/>
                    <a:lumOff val="35000"/>
                  </a:schemeClr>
                </a:solidFill>
              </a:rPr>
              <a:t>Chúa dẫn dắt chúng ta bằng những kế hoạch hoàn hảo của Ngài. Không có sai sót nào trong kế hoạch của Chúa.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Lần thứ bảy, khi các thầy tế lễ thổi kèn, Giô-suê ra lệnh cho dân chúng: “Hãy reo hò! Vì Đức Giê-hô-va đã ban thành cho các ngươi!</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vi" altLang="ko-KR" sz="2800">
                <a:solidFill>
                  <a:schemeClr val="tx1">
                    <a:lumMod val="65000"/>
                    <a:lumOff val="35000"/>
                  </a:schemeClr>
                </a:solidFill>
              </a:rPr>
              <a:t>Joshua</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Dân Israel muốn đi vào đất hứa. Nhưng Jericho, một lâu đài lớn, đã chặn đường họ.</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Đức Chúa Trời phán với Giô-suê, người lãnh đạo họ, cách tiêu diệt Giê-ri-cô.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Dân Y-sơ-ra-ên diễu hành quanh tường thành Giê-ri-cô trong bảy ngày theo chỉ thị của Đức Chúa Trời.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Trong khi họ hành quân quanh bức tường trong sáu ngày, mỗi ngày một lần, Giê-ri-cô không di chuyển một inch nào.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Vào ngày thứ bảy, họ đi vòng quanh thành bảy lần. Đến lần thứ bảy, họ hét lớn, bức tường sụp đổ.</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3200">
                <a:solidFill>
                  <a:schemeClr val="tx1">
                    <a:lumMod val="65000"/>
                    <a:lumOff val="35000"/>
                  </a:schemeClr>
                </a:solidFill>
              </a:rPr>
              <a:t>Dân Y-sơ-ra-ên không thể hủy diệt Giê-ri-cô bằng sức riêng của mình. Nhưng Đức Chúa Trời đã hủy diệt thành Giê-ri-cô bằng chính quyền năng của Ngài cho họ.</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vi" altLang="ko-KR" sz="3200">
                <a:solidFill>
                  <a:schemeClr val="tx1">
                    <a:lumMod val="65000"/>
                    <a:lumOff val="35000"/>
                  </a:schemeClr>
                </a:solidFill>
              </a:rPr>
              <a:t>Dân Israel đã giành được chiến thắng nhờ sự vâng phục Đức Chúa Trời.</a:t>
            </a:r>
          </a:p>
          <a:p>
            <a:pPr xmlns:a="http://schemas.openxmlformats.org/drawingml/2006/main" algn="ctr"/>
            <a:r xmlns:a="http://schemas.openxmlformats.org/drawingml/2006/main">
              <a:rPr lang="vi" altLang="ko-KR" sz="3200">
                <a:solidFill>
                  <a:schemeClr val="tx1">
                    <a:lumMod val="65000"/>
                    <a:lumOff val="35000"/>
                  </a:schemeClr>
                </a:solidFill>
              </a:rPr>
              <a:t>Chúng ta hãy sống đời sống vâng phục Chúa.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vi" altLang="ko-KR" sz="3200">
                <a:solidFill>
                  <a:schemeClr val="tx1">
                    <a:lumMod val="65000"/>
                    <a:lumOff val="35000"/>
                  </a:schemeClr>
                </a:solidFill>
              </a:rPr>
              <a:t>Hãy tạ ơn Chúa vì đã giúp chúng ta chiến thắng!</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3200"/>
              <a:t>Chúa?</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rgbClr val="C00000"/>
                </a:solidFill>
              </a:rPr>
              <a:t>Chúa..</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Đức Chúa Trời ban chiến thắng cho dân Ngài nhờ Quyền năng vĩ đại của Ngài.</a:t>
            </a:r>
          </a:p>
          <a:p>
            <a:endParaRPr lang="en-US" altLang="ko-KR" sz="3600">
              <a:solidFill>
                <a:schemeClr val="tx1">
                  <a:lumMod val="65000"/>
                  <a:lumOff val="35000"/>
                </a:schemeClr>
              </a:solidFill>
            </a:endParaRPr>
          </a:p>
          <a:p>
            <a:r xmlns:a="http://schemas.openxmlformats.org/drawingml/2006/main">
              <a:rPr lang="vi" altLang="ko-KR" sz="3600">
                <a:solidFill>
                  <a:schemeClr val="tx1">
                    <a:lumMod val="65000"/>
                    <a:lumOff val="35000"/>
                  </a:schemeClr>
                </a:solidFill>
              </a:rPr>
              <a:t>Ngài là Thần Chiến thắng!</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Đức Chúa Trời ra lệnh cho Giô-suê tiêu diệt Giê-ri-cô điều gì?</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Ném đá vào Jericho trong bảy ngày.</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Cầu nguyện bảy ngày cho Giê-ri-cô.</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Hát ngợi khen Giê-ri-cô trong bảy ngày.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2800">
                <a:solidFill>
                  <a:schemeClr val="tx1">
                    <a:lumMod val="65000"/>
                    <a:lumOff val="35000"/>
                  </a:schemeClr>
                </a:solidFill>
              </a:rPr>
              <a:t>④ Hành quân vào tường thành Giê-ri-cô trong bảy ngày và vào lúc</a:t>
            </a:r>
          </a:p>
          <a:p>
            <a:r xmlns:a="http://schemas.openxmlformats.org/drawingml/2006/main">
              <a:rPr lang="vi" altLang="ko-KR" sz="2800">
                <a:solidFill>
                  <a:schemeClr val="tx1">
                    <a:lumMod val="65000"/>
                    <a:lumOff val="35000"/>
                  </a:schemeClr>
                </a:solidFill>
              </a:rPr>
              <a:t>ngày cuối cùng hãy hét to lên.</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en-US" sz="2800">
                <a:solidFill>
                  <a:srgbClr val="FF0000"/>
                </a:solidFill>
              </a:rPr>
              <a:t>④ </a:t>
            </a:r>
            <a:r xmlns:a="http://schemas.openxmlformats.org/drawingml/2006/main">
              <a:rPr lang="vi" altLang="ko-KR" sz="2800">
                <a:solidFill>
                  <a:srgbClr val="FF0000"/>
                </a:solidFill>
              </a:rPr>
              <a:t>Hành quân vào tường thành Giê-ri-cô trong bảy ngày và vào lúc</a:t>
            </a:r>
          </a:p>
          <a:p>
            <a:r xmlns:a="http://schemas.openxmlformats.org/drawingml/2006/main">
              <a:rPr lang="vi" altLang="ko-KR" sz="2800">
                <a:solidFill>
                  <a:srgbClr val="FF0000"/>
                </a:solidFill>
              </a:rPr>
              <a:t>ngày cuối cùng hãy hét to lên.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vi" altLang="ko-KR" sz="3600">
                <a:solidFill>
                  <a:schemeClr val="tx1">
                    <a:lumMod val="65000"/>
                    <a:lumOff val="35000"/>
                  </a:schemeClr>
                </a:solidFill>
              </a:rPr>
              <a:t>Lần thứ bảy, khi các thầy tế lễ thổi kèn, Giô-suê ra lệnh cho dân chúng: “Hãy reo hò! Vì Đức Giê-hô-va đã ban thành cho các ngươi!</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vi" altLang="ko-KR" sz="2800">
                <a:solidFill>
                  <a:schemeClr val="tx1">
                    <a:lumMod val="65000"/>
                    <a:lumOff val="35000"/>
                  </a:schemeClr>
                </a:solidFill>
              </a:rPr>
              <a:t>Joshua</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